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19"/>
  </p:notesMasterIdLst>
  <p:handoutMasterIdLst>
    <p:handoutMasterId r:id="rId20"/>
  </p:handoutMasterIdLst>
  <p:sldIdLst>
    <p:sldId id="358" r:id="rId2"/>
    <p:sldId id="410" r:id="rId3"/>
    <p:sldId id="429" r:id="rId4"/>
    <p:sldId id="430" r:id="rId5"/>
    <p:sldId id="431" r:id="rId6"/>
    <p:sldId id="432" r:id="rId7"/>
    <p:sldId id="433" r:id="rId8"/>
    <p:sldId id="434" r:id="rId9"/>
    <p:sldId id="435" r:id="rId10"/>
    <p:sldId id="436" r:id="rId11"/>
    <p:sldId id="437" r:id="rId12"/>
    <p:sldId id="438" r:id="rId13"/>
    <p:sldId id="439" r:id="rId14"/>
    <p:sldId id="440" r:id="rId15"/>
    <p:sldId id="441" r:id="rId16"/>
    <p:sldId id="428" r:id="rId17"/>
    <p:sldId id="366" r:id="rId1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68D2"/>
    <a:srgbClr val="C5C5C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>
      <p:cViewPr varScale="1">
        <p:scale>
          <a:sx n="113" d="100"/>
          <a:sy n="113" d="100"/>
        </p:scale>
        <p:origin x="732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IPM Summer School on Game Theory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37600-342F-4A05-B1DA-A2CFDE05C23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2913C-5176-47BF-ACFF-413596309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16906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6.png>
</file>

<file path=ppt/media/image39.png>
</file>

<file path=ppt/media/image4.png>
</file>

<file path=ppt/media/image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IPM Summer School on Game Theory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31F15-962A-423B-BF42-D19883161FC9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41E697-6CFA-4DFB-BE6E-54ABCDE39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0794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IPM Summer School on Game Theory</a:t>
            </a:r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803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5002B-2491-4A45-B378-7B685E14A98C}" type="datetime1">
              <a:rPr lang="en-US" smtClean="0"/>
              <a:t>4/24/2020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112DA-2D2C-4B22-A4B4-CB5359199DA5}" type="datetime1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218BE-AE0D-422E-9DCD-024AE190B2D7}" type="datetime1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44E29-49E9-4C70-9C09-164BE78CD915}" type="datetime1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47C0-76EC-4D09-8798-FA46F3055793}" type="datetime1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40FB-883D-4904-9D34-8B8694DA069E}" type="datetime1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EA348-4EFD-4E95-8976-9CB8F8D1AEA0}" type="datetime1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C1B56-9DBE-4C9D-9A05-044AD65C7E6D}" type="datetime1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31169-CF3F-432C-B237-79429B82F60D}" type="datetime1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DC246-E0D9-4127-BD6C-454D68478B5B}" type="datetime1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921BA-DB7C-4E9D-B47D-CDFFDAF63582}" type="datetime1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F5C6C57A-B7AD-4E86-B60B-E38E61EF6096}" type="datetime1">
              <a:rPr lang="en-US" smtClean="0"/>
              <a:t>4/24/2020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CF49A065-8151-4F45-B403-06189971DF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18" Type="http://schemas.openxmlformats.org/officeDocument/2006/relationships/image" Target="../media/image30.pn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17" Type="http://schemas.openxmlformats.org/officeDocument/2006/relationships/image" Target="../media/image29.png"/><Relationship Id="rId2" Type="http://schemas.openxmlformats.org/officeDocument/2006/relationships/image" Target="../media/image2.png"/><Relationship Id="rId16" Type="http://schemas.openxmlformats.org/officeDocument/2006/relationships/image" Target="../media/image28.png"/><Relationship Id="rId20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3.png"/><Relationship Id="rId5" Type="http://schemas.openxmlformats.org/officeDocument/2006/relationships/image" Target="../media/image17.emf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19" Type="http://schemas.openxmlformats.org/officeDocument/2006/relationships/image" Target="../media/image31.png"/><Relationship Id="rId4" Type="http://schemas.openxmlformats.org/officeDocument/2006/relationships/image" Target="../media/image16.emf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courses.aut.ac.i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6400" y="2514600"/>
            <a:ext cx="6553200" cy="3429000"/>
          </a:xfrm>
        </p:spPr>
        <p:txBody>
          <a:bodyPr>
            <a:normAutofit/>
          </a:bodyPr>
          <a:lstStyle/>
          <a:p>
            <a:pPr algn="ctr"/>
            <a:r>
              <a:rPr lang="en-US" sz="2400" dirty="0" err="1" smtClean="0"/>
              <a:t>Mehran</a:t>
            </a:r>
            <a:r>
              <a:rPr lang="en-US" sz="2400" dirty="0" smtClean="0"/>
              <a:t> S. </a:t>
            </a:r>
            <a:r>
              <a:rPr lang="en-US" sz="2400" dirty="0" err="1" smtClean="0"/>
              <a:t>Fallah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April 2020</a:t>
            </a:r>
            <a:br>
              <a:rPr lang="en-US" sz="2400" dirty="0" smtClean="0"/>
            </a:br>
            <a:endParaRPr lang="en-US" sz="2400" dirty="0" smtClean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609600"/>
            <a:ext cx="8458200" cy="2286000"/>
          </a:xfrm>
        </p:spPr>
        <p:txBody>
          <a:bodyPr>
            <a:noAutofit/>
          </a:bodyPr>
          <a:lstStyle/>
          <a:p>
            <a:pPr algn="ctr"/>
            <a:r>
              <a:rPr lang="en-US" sz="2400" dirty="0" smtClean="0"/>
              <a:t>Programming Languages</a:t>
            </a:r>
          </a:p>
          <a:p>
            <a:pPr algn="ctr"/>
            <a:r>
              <a:rPr lang="en-US" sz="2400" dirty="0" smtClean="0"/>
              <a:t>Session III</a:t>
            </a:r>
          </a:p>
          <a:p>
            <a:pPr algn="ctr"/>
            <a:endParaRPr lang="en-US" sz="3400" dirty="0"/>
          </a:p>
          <a:p>
            <a:pPr algn="ctr"/>
            <a:r>
              <a:rPr lang="en-US" sz="3400" dirty="0" smtClean="0"/>
              <a:t>Attribute Grammars</a:t>
            </a:r>
          </a:p>
        </p:txBody>
      </p:sp>
    </p:spTree>
    <p:extLst>
      <p:ext uri="{BB962C8B-B14F-4D97-AF65-F5344CB8AC3E}">
        <p14:creationId xmlns:p14="http://schemas.microsoft.com/office/powerpoint/2010/main" val="428627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lum bright="-30000" contrast="50000"/>
          </a:blip>
          <a:stretch>
            <a:fillRect/>
          </a:stretch>
        </p:blipFill>
        <p:spPr>
          <a:xfrm>
            <a:off x="2869426" y="1219200"/>
            <a:ext cx="4038600" cy="216263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10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  <a:lum bright="-10000" contrast="20000"/>
          </a:blip>
          <a:stretch>
            <a:fillRect/>
          </a:stretch>
        </p:blipFill>
        <p:spPr>
          <a:xfrm>
            <a:off x="2869426" y="3576720"/>
            <a:ext cx="4038600" cy="277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1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630378" y="2286000"/>
            <a:ext cx="2513622" cy="4114800"/>
          </a:xfrm>
          <a:prstGeom prst="rect">
            <a:avLst/>
          </a:prstGeom>
          <a:solidFill>
            <a:schemeClr val="accent2">
              <a:lumMod val="75000"/>
              <a:alpha val="3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Calibri" panose="020F0502020204030204" pitchFamily="34" charset="0"/>
                <a:cs typeface="Calibri" panose="020F0502020204030204" pitchFamily="34" charset="0"/>
              </a:rPr>
              <a:t>Attribute Grammars: Formal Definitions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11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1536904" y="1123850"/>
            <a:ext cx="5093474" cy="25388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lum bright="-30000" contrast="50000"/>
          </a:blip>
          <a:stretch>
            <a:fillRect/>
          </a:stretch>
        </p:blipFill>
        <p:spPr>
          <a:xfrm>
            <a:off x="1536904" y="3688071"/>
            <a:ext cx="5093474" cy="11809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lum bright="-30000" contrast="50000"/>
          </a:blip>
          <a:stretch>
            <a:fillRect/>
          </a:stretch>
        </p:blipFill>
        <p:spPr>
          <a:xfrm>
            <a:off x="1573274" y="4882957"/>
            <a:ext cx="5020733" cy="1669185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 flipH="1">
            <a:off x="7025060" y="3197849"/>
            <a:ext cx="826008" cy="81221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851068" y="3197849"/>
            <a:ext cx="881988" cy="796051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660568" y="2890072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Bookman Old Style" panose="02050604050505020204" pitchFamily="18" charset="0"/>
              </a:rPr>
              <a:t>X</a:t>
            </a:r>
            <a:r>
              <a:rPr lang="en-US" sz="1400" baseline="-25000" dirty="0" smtClean="0">
                <a:latin typeface="Bookman Old Style" panose="02050604050505020204" pitchFamily="18" charset="0"/>
              </a:rPr>
              <a:t>0</a:t>
            </a:r>
            <a:endParaRPr lang="en-US" sz="1400" baseline="-25000" dirty="0">
              <a:latin typeface="Bookman Old Style" panose="020506040505050202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748607" y="3986922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Bookman Old Style" panose="02050604050505020204" pitchFamily="18" charset="0"/>
              </a:rPr>
              <a:t>X</a:t>
            </a:r>
            <a:r>
              <a:rPr lang="en-US" sz="1400" baseline="-25000" dirty="0" smtClean="0">
                <a:latin typeface="Bookman Old Style" panose="02050604050505020204" pitchFamily="18" charset="0"/>
              </a:rPr>
              <a:t>1</a:t>
            </a:r>
            <a:endParaRPr lang="en-US" sz="1400" baseline="-25000" dirty="0">
              <a:latin typeface="Bookman Old Style" panose="02050604050505020204" pitchFamily="18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405671" y="3998878"/>
            <a:ext cx="5655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Bookman Old Style" panose="02050604050505020204" pitchFamily="18" charset="0"/>
              </a:rPr>
              <a:t>X</a:t>
            </a:r>
            <a:r>
              <a:rPr lang="en-US" sz="1400" baseline="-25000" dirty="0" err="1" smtClean="0">
                <a:latin typeface="Bookman Old Style" panose="02050604050505020204" pitchFamily="18" charset="0"/>
              </a:rPr>
              <a:t>n</a:t>
            </a:r>
            <a:r>
              <a:rPr lang="en-US" sz="1000" baseline="-25000" dirty="0" err="1" smtClean="0">
                <a:latin typeface="Bookman Old Style" panose="02050604050505020204" pitchFamily="18" charset="0"/>
              </a:rPr>
              <a:t>p</a:t>
            </a:r>
            <a:endParaRPr lang="en-US" sz="1000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7833932" y="3200400"/>
            <a:ext cx="105971" cy="807090"/>
          </a:xfrm>
          <a:prstGeom prst="line">
            <a:avLst/>
          </a:prstGeom>
          <a:ln w="1905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802335" y="397730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Bookman Old Style" panose="02050604050505020204" pitchFamily="18" charset="0"/>
              </a:rPr>
              <a:t>X</a:t>
            </a:r>
            <a:r>
              <a:rPr lang="en-US" sz="1400" baseline="-25000" dirty="0" err="1" smtClean="0">
                <a:latin typeface="Bookman Old Style" panose="02050604050505020204" pitchFamily="18" charset="0"/>
              </a:rPr>
              <a:t>k</a:t>
            </a:r>
            <a:endParaRPr lang="en-US" sz="1400" baseline="-25000" dirty="0">
              <a:latin typeface="Bookman Old Style" panose="0205060405050502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/>
              <p:cNvSpPr txBox="1"/>
              <p:nvPr/>
            </p:nvSpPr>
            <p:spPr>
              <a:xfrm>
                <a:off x="6717643" y="2944346"/>
                <a:ext cx="5347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7643" y="2944346"/>
                <a:ext cx="534720" cy="307777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TextBox 41"/>
              <p:cNvSpPr txBox="1"/>
              <p:nvPr/>
            </p:nvSpPr>
            <p:spPr>
              <a:xfrm>
                <a:off x="6704908" y="3202864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42" name="TextBox 4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4908" y="3202864"/>
                <a:ext cx="636287" cy="307777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/>
              <p:cNvSpPr txBox="1"/>
              <p:nvPr/>
            </p:nvSpPr>
            <p:spPr>
              <a:xfrm>
                <a:off x="6759785" y="2677447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9785" y="2677447"/>
                <a:ext cx="636287" cy="307777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8210855" y="3768955"/>
            <a:ext cx="348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7" name="TextBox 76"/>
          <p:cNvSpPr txBox="1"/>
          <p:nvPr/>
        </p:nvSpPr>
        <p:spPr>
          <a:xfrm>
            <a:off x="7385674" y="3751703"/>
            <a:ext cx="348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8" name="Rectangle 77"/>
          <p:cNvSpPr/>
          <p:nvPr/>
        </p:nvSpPr>
        <p:spPr>
          <a:xfrm>
            <a:off x="6688958" y="2961802"/>
            <a:ext cx="743404" cy="548839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0" name="TextBox 79"/>
              <p:cNvSpPr txBox="1"/>
              <p:nvPr/>
            </p:nvSpPr>
            <p:spPr>
              <a:xfrm>
                <a:off x="6687388" y="4645902"/>
                <a:ext cx="5347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0" name="TextBox 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7388" y="4645902"/>
                <a:ext cx="534720" cy="307777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1" name="TextBox 80"/>
              <p:cNvSpPr txBox="1"/>
              <p:nvPr/>
            </p:nvSpPr>
            <p:spPr>
              <a:xfrm>
                <a:off x="6674653" y="4904420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1" name="TextBox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4653" y="4904420"/>
                <a:ext cx="636287" cy="307777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2" name="TextBox 81"/>
              <p:cNvSpPr txBox="1"/>
              <p:nvPr/>
            </p:nvSpPr>
            <p:spPr>
              <a:xfrm>
                <a:off x="6729530" y="4379003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9530" y="4379003"/>
                <a:ext cx="636287" cy="307777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" name="Rectangle 82"/>
          <p:cNvSpPr/>
          <p:nvPr/>
        </p:nvSpPr>
        <p:spPr>
          <a:xfrm>
            <a:off x="6658703" y="4663358"/>
            <a:ext cx="652237" cy="548839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4" name="TextBox 83"/>
              <p:cNvSpPr txBox="1"/>
              <p:nvPr/>
            </p:nvSpPr>
            <p:spPr>
              <a:xfrm>
                <a:off x="7567515" y="4636780"/>
                <a:ext cx="53472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4" name="TextBox 8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7515" y="4636780"/>
                <a:ext cx="534720" cy="307777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5" name="TextBox 84"/>
              <p:cNvSpPr txBox="1"/>
              <p:nvPr/>
            </p:nvSpPr>
            <p:spPr>
              <a:xfrm>
                <a:off x="7554780" y="4895298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5" name="TextBox 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4780" y="4895298"/>
                <a:ext cx="636287" cy="307777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6" name="TextBox 85"/>
              <p:cNvSpPr txBox="1"/>
              <p:nvPr/>
            </p:nvSpPr>
            <p:spPr>
              <a:xfrm>
                <a:off x="7547927" y="4369881"/>
                <a:ext cx="63628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7927" y="4369881"/>
                <a:ext cx="636287" cy="307777"/>
              </a:xfrm>
              <a:prstGeom prst="rect">
                <a:avLst/>
              </a:prstGeom>
              <a:blipFill rotWithShape="0"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Rectangle 86"/>
          <p:cNvSpPr/>
          <p:nvPr/>
        </p:nvSpPr>
        <p:spPr>
          <a:xfrm>
            <a:off x="7538830" y="4654236"/>
            <a:ext cx="652237" cy="548839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9" name="TextBox 88"/>
              <p:cNvSpPr txBox="1"/>
              <p:nvPr/>
            </p:nvSpPr>
            <p:spPr>
              <a:xfrm>
                <a:off x="8457718" y="4670863"/>
                <a:ext cx="534720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89" name="TextBox 8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7718" y="4670863"/>
                <a:ext cx="534720" cy="414729"/>
              </a:xfrm>
              <a:prstGeom prst="rect">
                <a:avLst/>
              </a:prstGeom>
              <a:blipFill rotWithShape="0">
                <a:blip r:embed="rId16"/>
                <a:stretch>
                  <a:fillRect r="-19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0" name="TextBox 89"/>
              <p:cNvSpPr txBox="1"/>
              <p:nvPr/>
            </p:nvSpPr>
            <p:spPr>
              <a:xfrm>
                <a:off x="8453432" y="5040406"/>
                <a:ext cx="636287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3432" y="5040406"/>
                <a:ext cx="636287" cy="414729"/>
              </a:xfrm>
              <a:prstGeom prst="rect">
                <a:avLst/>
              </a:prstGeom>
              <a:blipFill rotWithShape="0">
                <a:blip r:embed="rId17"/>
                <a:stretch>
                  <a:fillRect r="-38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Rectangle 90"/>
          <p:cNvSpPr/>
          <p:nvPr/>
        </p:nvSpPr>
        <p:spPr>
          <a:xfrm>
            <a:off x="8429033" y="4652930"/>
            <a:ext cx="686043" cy="774953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8" name="TextBox 97"/>
              <p:cNvSpPr txBox="1"/>
              <p:nvPr/>
            </p:nvSpPr>
            <p:spPr>
              <a:xfrm>
                <a:off x="8420584" y="4285083"/>
                <a:ext cx="636287" cy="414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b>
                              </m:sSub>
                            </m:sub>
                          </m:sSub>
                        </m:e>
                      </m:d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98" name="TextBox 9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0584" y="4285083"/>
                <a:ext cx="636287" cy="414729"/>
              </a:xfrm>
              <a:prstGeom prst="rect">
                <a:avLst/>
              </a:prstGeom>
              <a:blipFill rotWithShape="0">
                <a:blip r:embed="rId18"/>
                <a:stretch>
                  <a:fillRect r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1" name="TextBox 100"/>
          <p:cNvSpPr txBox="1"/>
          <p:nvPr/>
        </p:nvSpPr>
        <p:spPr>
          <a:xfrm>
            <a:off x="7258479" y="4716917"/>
            <a:ext cx="348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102" name="TextBox 101"/>
          <p:cNvSpPr txBox="1"/>
          <p:nvPr/>
        </p:nvSpPr>
        <p:spPr>
          <a:xfrm>
            <a:off x="8138606" y="4725146"/>
            <a:ext cx="348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…</a:t>
            </a:r>
            <a:endParaRPr lang="en-US" sz="1400" dirty="0"/>
          </a:p>
        </p:txBody>
      </p:sp>
      <p:grpSp>
        <p:nvGrpSpPr>
          <p:cNvPr id="160" name="Group 159"/>
          <p:cNvGrpSpPr/>
          <p:nvPr/>
        </p:nvGrpSpPr>
        <p:grpSpPr>
          <a:xfrm>
            <a:off x="6768389" y="2940886"/>
            <a:ext cx="2411982" cy="1752287"/>
            <a:chOff x="7573267" y="102287"/>
            <a:chExt cx="2411982" cy="1752287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7" name="TextBox 116"/>
                <p:cNvSpPr txBox="1"/>
                <p:nvPr/>
              </p:nvSpPr>
              <p:spPr>
                <a:xfrm>
                  <a:off x="8842248" y="102287"/>
                  <a:ext cx="1143001" cy="307777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𝐴𝑡𝑏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1400" dirty="0"/>
                </a:p>
              </p:txBody>
            </p:sp>
          </mc:Choice>
          <mc:Fallback>
            <p:sp>
              <p:nvSpPr>
                <p:cNvPr id="117" name="TextBox 1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2248" y="102287"/>
                  <a:ext cx="1143001" cy="307777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0" name="Straight Arrow Connector 119"/>
            <p:cNvCxnSpPr>
              <a:endCxn id="117" idx="1"/>
            </p:cNvCxnSpPr>
            <p:nvPr/>
          </p:nvCxnSpPr>
          <p:spPr>
            <a:xfrm flipV="1">
              <a:off x="8065845" y="256176"/>
              <a:ext cx="776403" cy="2594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flipV="1">
              <a:off x="7838542" y="407115"/>
              <a:ext cx="1370760" cy="1150814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flipV="1">
              <a:off x="8679553" y="410065"/>
              <a:ext cx="620957" cy="112035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 flipH="1" flipV="1">
              <a:off x="9372759" y="407115"/>
              <a:ext cx="230850" cy="1111357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Oval 129"/>
            <p:cNvSpPr/>
            <p:nvPr/>
          </p:nvSpPr>
          <p:spPr>
            <a:xfrm>
              <a:off x="7573267" y="117729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7600523" y="1565473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9308959" y="1503638"/>
              <a:ext cx="594092" cy="35093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8418261" y="1540136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6733303" y="2677447"/>
            <a:ext cx="2423432" cy="3535641"/>
            <a:chOff x="913368" y="2156532"/>
            <a:chExt cx="2423432" cy="3535641"/>
          </a:xfrm>
        </p:grpSpPr>
        <p:cxnSp>
          <p:nvCxnSpPr>
            <p:cNvPr id="147" name="Straight Arrow Connector 146"/>
            <p:cNvCxnSpPr/>
            <p:nvPr/>
          </p:nvCxnSpPr>
          <p:spPr>
            <a:xfrm>
              <a:off x="1143001" y="4697524"/>
              <a:ext cx="701163" cy="701691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>
              <a:stCxn id="155" idx="4"/>
            </p:cNvCxnSpPr>
            <p:nvPr/>
          </p:nvCxnSpPr>
          <p:spPr>
            <a:xfrm flipH="1">
              <a:off x="2228628" y="4944557"/>
              <a:ext cx="771342" cy="448068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/>
            <p:cNvCxnSpPr>
              <a:stCxn id="156" idx="4"/>
              <a:endCxn id="150" idx="0"/>
            </p:cNvCxnSpPr>
            <p:nvPr/>
          </p:nvCxnSpPr>
          <p:spPr>
            <a:xfrm>
              <a:off x="2045990" y="4695744"/>
              <a:ext cx="51325" cy="688652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0" name="TextBox 149"/>
                <p:cNvSpPr txBox="1"/>
                <p:nvPr/>
              </p:nvSpPr>
              <p:spPr>
                <a:xfrm>
                  <a:off x="1525814" y="5384396"/>
                  <a:ext cx="1143001" cy="307777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𝐴𝑡𝑏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oMath>
                    </m:oMathPara>
                  </a14:m>
                  <a:endParaRPr lang="en-US" sz="1400" dirty="0"/>
                </a:p>
              </p:txBody>
            </p:sp>
          </mc:Choice>
          <mc:Fallback>
            <p:sp>
              <p:nvSpPr>
                <p:cNvPr id="150" name="TextBox 14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25814" y="5384396"/>
                  <a:ext cx="1143001" cy="307777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4" name="Oval 153"/>
            <p:cNvSpPr/>
            <p:nvPr/>
          </p:nvSpPr>
          <p:spPr>
            <a:xfrm>
              <a:off x="913368" y="4420960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2663140" y="4531746"/>
              <a:ext cx="673660" cy="41281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/>
            <p:cNvSpPr/>
            <p:nvPr/>
          </p:nvSpPr>
          <p:spPr>
            <a:xfrm>
              <a:off x="1799701" y="4419206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/>
            <p:cNvSpPr/>
            <p:nvPr/>
          </p:nvSpPr>
          <p:spPr>
            <a:xfrm>
              <a:off x="998106" y="2156532"/>
              <a:ext cx="492578" cy="2765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8" name="Straight Arrow Connector 157"/>
            <p:cNvCxnSpPr/>
            <p:nvPr/>
          </p:nvCxnSpPr>
          <p:spPr>
            <a:xfrm>
              <a:off x="1199706" y="2427091"/>
              <a:ext cx="758624" cy="2965587"/>
            </a:xfrm>
            <a:prstGeom prst="straightConnector1">
              <a:avLst/>
            </a:prstGeom>
            <a:ln w="158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894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" grpId="0"/>
      <p:bldP spid="34" grpId="0"/>
      <p:bldP spid="36" grpId="0"/>
      <p:bldP spid="27" grpId="0"/>
      <p:bldP spid="28" grpId="0"/>
      <p:bldP spid="42" grpId="0"/>
      <p:bldP spid="43" grpId="0"/>
      <p:bldP spid="76" grpId="0"/>
      <p:bldP spid="77" grpId="0"/>
      <p:bldP spid="78" grpId="0" animBg="1"/>
      <p:bldP spid="80" grpId="0"/>
      <p:bldP spid="81" grpId="0"/>
      <p:bldP spid="82" grpId="0"/>
      <p:bldP spid="83" grpId="0" animBg="1"/>
      <p:bldP spid="84" grpId="0"/>
      <p:bldP spid="85" grpId="0"/>
      <p:bldP spid="86" grpId="0"/>
      <p:bldP spid="87" grpId="0" animBg="1"/>
      <p:bldP spid="89" grpId="0"/>
      <p:bldP spid="90" grpId="0"/>
      <p:bldP spid="91" grpId="0" animBg="1"/>
      <p:bldP spid="98" grpId="0"/>
      <p:bldP spid="101" grpId="0"/>
      <p:bldP spid="10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Semantics via Attribute Grammars: An Example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We develop the </a:t>
            </a:r>
            <a:r>
              <a:rPr lang="en-US" sz="1400" dirty="0">
                <a:latin typeface="Bookman Old Style" panose="02050604050505020204" pitchFamily="18" charset="0"/>
              </a:rPr>
              <a:t>semantics of binary numerals. A binary numeral is a sequence </a:t>
            </a:r>
            <a:r>
              <a:rPr lang="en-US" sz="1400" dirty="0" smtClean="0">
                <a:latin typeface="Bookman Old Style" panose="02050604050505020204" pitchFamily="18" charset="0"/>
              </a:rPr>
              <a:t>such as 100.001 </a:t>
            </a:r>
            <a:r>
              <a:rPr lang="en-US" sz="1400" dirty="0">
                <a:latin typeface="Bookman Old Style" panose="02050604050505020204" pitchFamily="18" charset="0"/>
              </a:rPr>
              <a:t>and 0.001101. For simplicity, we require </a:t>
            </a:r>
            <a:r>
              <a:rPr lang="en-US" sz="1400" dirty="0" smtClean="0">
                <a:latin typeface="Bookman Old Style" panose="02050604050505020204" pitchFamily="18" charset="0"/>
              </a:rPr>
              <a:t>at least </a:t>
            </a:r>
            <a:r>
              <a:rPr lang="en-US" sz="1400" dirty="0">
                <a:latin typeface="Bookman Old Style" panose="02050604050505020204" pitchFamily="18" charset="0"/>
              </a:rPr>
              <a:t>one binary digit, which may be 0, for each sequence of binary digits. </a:t>
            </a:r>
            <a:r>
              <a:rPr lang="en-US" sz="1400" dirty="0" smtClean="0">
                <a:latin typeface="Bookman Old Style" panose="02050604050505020204" pitchFamily="18" charset="0"/>
              </a:rPr>
              <a:t>We define </a:t>
            </a:r>
            <a:r>
              <a:rPr lang="en-US" sz="1400" dirty="0">
                <a:latin typeface="Bookman Old Style" panose="02050604050505020204" pitchFamily="18" charset="0"/>
              </a:rPr>
              <a:t>the semantics of a binary numeral to be the real number value </a:t>
            </a:r>
            <a:r>
              <a:rPr lang="en-US" sz="1400" i="1" dirty="0" smtClean="0">
                <a:latin typeface="Bookman Old Style" panose="02050604050505020204" pitchFamily="18" charset="0"/>
              </a:rPr>
              <a:t>Val </a:t>
            </a:r>
            <a:r>
              <a:rPr lang="en-US" sz="1400" dirty="0" smtClean="0">
                <a:latin typeface="Bookman Old Style" panose="02050604050505020204" pitchFamily="18" charset="0"/>
              </a:rPr>
              <a:t>associated </a:t>
            </a:r>
            <a:r>
              <a:rPr lang="en-US" sz="1400" dirty="0">
                <a:latin typeface="Bookman Old Style" panose="02050604050505020204" pitchFamily="18" charset="0"/>
              </a:rPr>
              <a:t>with the numeral, expressed in base-ten notation. For </a:t>
            </a:r>
            <a:r>
              <a:rPr lang="en-US" sz="1400" dirty="0" smtClean="0">
                <a:latin typeface="Bookman Old Style" panose="02050604050505020204" pitchFamily="18" charset="0"/>
              </a:rPr>
              <a:t>example, the </a:t>
            </a:r>
            <a:r>
              <a:rPr lang="en-US" sz="1400" dirty="0">
                <a:latin typeface="Bookman Old Style" panose="02050604050505020204" pitchFamily="18" charset="0"/>
              </a:rPr>
              <a:t>semantics of the numeral 100.001 is 4.125.</a:t>
            </a:r>
            <a:endParaRPr lang="en-US" sz="1400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12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1905000" y="3828794"/>
            <a:ext cx="4381098" cy="18757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lum bright="-30000" contrast="50000"/>
          </a:blip>
          <a:stretch>
            <a:fillRect/>
          </a:stretch>
        </p:blipFill>
        <p:spPr>
          <a:xfrm>
            <a:off x="1905000" y="5680403"/>
            <a:ext cx="1435608" cy="858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lum bright="-30000" contrast="50000"/>
          </a:blip>
          <a:stretch>
            <a:fillRect/>
          </a:stretch>
        </p:blipFill>
        <p:spPr>
          <a:xfrm>
            <a:off x="3128916" y="2667000"/>
            <a:ext cx="3800059" cy="96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46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Semantics via …: An Example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The </a:t>
            </a:r>
            <a:r>
              <a:rPr lang="en-US" sz="1400" dirty="0" smtClean="0">
                <a:latin typeface="Bookman Old Style" panose="02050604050505020204" pitchFamily="18" charset="0"/>
              </a:rPr>
              <a:t>following derivation </a:t>
            </a:r>
            <a:r>
              <a:rPr lang="en-US" sz="1400" dirty="0">
                <a:latin typeface="Bookman Old Style" panose="02050604050505020204" pitchFamily="18" charset="0"/>
              </a:rPr>
              <a:t>tree </a:t>
            </a:r>
            <a:r>
              <a:rPr lang="en-US" sz="1400" dirty="0" smtClean="0">
                <a:latin typeface="Bookman Old Style" panose="02050604050505020204" pitchFamily="18" charset="0"/>
              </a:rPr>
              <a:t>illustrates </a:t>
            </a:r>
            <a:r>
              <a:rPr lang="en-US" sz="1400" dirty="0">
                <a:latin typeface="Bookman Old Style" panose="02050604050505020204" pitchFamily="18" charset="0"/>
              </a:rPr>
              <a:t>the use of attributes that give </a:t>
            </a:r>
            <a:r>
              <a:rPr lang="en-US" sz="1400" dirty="0" smtClean="0">
                <a:latin typeface="Bookman Old Style" panose="02050604050505020204" pitchFamily="18" charset="0"/>
              </a:rPr>
              <a:t>the semantics </a:t>
            </a:r>
            <a:r>
              <a:rPr lang="en-US" sz="1400" dirty="0">
                <a:latin typeface="Bookman Old Style" panose="02050604050505020204" pitchFamily="18" charset="0"/>
              </a:rPr>
              <a:t>for the binary numeral </a:t>
            </a:r>
            <a:r>
              <a:rPr lang="en-US" sz="1400" dirty="0" smtClean="0">
                <a:latin typeface="Bookman Old Style" panose="02050604050505020204" pitchFamily="18" charset="0"/>
              </a:rPr>
              <a:t>1101.01.</a:t>
            </a:r>
            <a:endParaRPr lang="en-US" sz="1400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13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57404" y="1905000"/>
            <a:ext cx="5126472" cy="44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0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Semantics via …: An Example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Autofit/>
          </a:bodyPr>
          <a:lstStyle/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r>
              <a:rPr lang="en-US" sz="1400" dirty="0">
                <a:latin typeface="Bookman Old Style" panose="02050604050505020204" pitchFamily="18" charset="0"/>
              </a:rPr>
              <a:t>The previous specification for the semantics of binary numerals was not </a:t>
            </a:r>
            <a:r>
              <a:rPr lang="en-US" sz="1400" dirty="0" smtClean="0">
                <a:latin typeface="Bookman Old Style" panose="02050604050505020204" pitchFamily="18" charset="0"/>
              </a:rPr>
              <a:t>based on </a:t>
            </a:r>
            <a:r>
              <a:rPr lang="en-US" sz="1400" dirty="0">
                <a:latin typeface="Bookman Old Style" panose="02050604050505020204" pitchFamily="18" charset="0"/>
              </a:rPr>
              <a:t>positional information. As a result, the attribute values below the root </a:t>
            </a:r>
            <a:r>
              <a:rPr lang="en-US" sz="1400" dirty="0" smtClean="0">
                <a:latin typeface="Bookman Old Style" panose="02050604050505020204" pitchFamily="18" charset="0"/>
              </a:rPr>
              <a:t>do not </a:t>
            </a:r>
            <a:r>
              <a:rPr lang="en-US" sz="1400" dirty="0">
                <a:latin typeface="Bookman Old Style" panose="02050604050505020204" pitchFamily="18" charset="0"/>
              </a:rPr>
              <a:t>represent the semantic meaning of the digits at the leaves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r>
              <a:rPr lang="en-US" sz="1400" dirty="0">
                <a:latin typeface="Bookman Old Style" panose="02050604050505020204" pitchFamily="18" charset="0"/>
              </a:rPr>
              <a:t>We develop a positional semantics in which an inherited attribute called </a:t>
            </a:r>
            <a:r>
              <a:rPr lang="en-US" sz="1400" i="1" dirty="0" err="1" smtClean="0">
                <a:latin typeface="Bookman Old Style" panose="02050604050505020204" pitchFamily="18" charset="0"/>
              </a:rPr>
              <a:t>Pos</a:t>
            </a:r>
            <a:r>
              <a:rPr lang="en-US" sz="1400" i="1" dirty="0" smtClean="0">
                <a:latin typeface="Bookman Old Style" panose="02050604050505020204" pitchFamily="18" charset="0"/>
              </a:rPr>
              <a:t> </a:t>
            </a:r>
            <a:r>
              <a:rPr lang="en-US" sz="1400" dirty="0" smtClean="0">
                <a:latin typeface="Bookman Old Style" panose="02050604050505020204" pitchFamily="18" charset="0"/>
              </a:rPr>
              <a:t>is </a:t>
            </a:r>
            <a:r>
              <a:rPr lang="en-US" sz="1400" dirty="0">
                <a:latin typeface="Bookman Old Style" panose="02050604050505020204" pitchFamily="18" charset="0"/>
              </a:rPr>
              <a:t>introduced. It is convenient to separate the sequence of binary digits to </a:t>
            </a:r>
            <a:r>
              <a:rPr lang="en-US" sz="1400" dirty="0" smtClean="0">
                <a:latin typeface="Bookman Old Style" panose="02050604050505020204" pitchFamily="18" charset="0"/>
              </a:rPr>
              <a:t>the left </a:t>
            </a:r>
            <a:r>
              <a:rPr lang="en-US" sz="1400" dirty="0">
                <a:latin typeface="Bookman Old Style" panose="02050604050505020204" pitchFamily="18" charset="0"/>
              </a:rPr>
              <a:t>of the binary point, identified by the nonterminal &lt;binary digits&gt;, </a:t>
            </a:r>
            <a:r>
              <a:rPr lang="en-US" sz="1400" dirty="0" smtClean="0">
                <a:latin typeface="Bookman Old Style" panose="02050604050505020204" pitchFamily="18" charset="0"/>
              </a:rPr>
              <a:t>from the </a:t>
            </a:r>
            <a:r>
              <a:rPr lang="en-US" sz="1400" dirty="0">
                <a:latin typeface="Bookman Old Style" panose="02050604050505020204" pitchFamily="18" charset="0"/>
              </a:rPr>
              <a:t>fractional binary digits to the right of the binary point, identified by </a:t>
            </a:r>
            <a:r>
              <a:rPr lang="en-US" sz="1400" dirty="0" smtClean="0">
                <a:latin typeface="Bookman Old Style" panose="02050604050505020204" pitchFamily="18" charset="0"/>
              </a:rPr>
              <a:t>the nonterminal </a:t>
            </a:r>
            <a:r>
              <a:rPr lang="en-US" sz="1400" dirty="0">
                <a:latin typeface="Bookman Old Style" panose="02050604050505020204" pitchFamily="18" charset="0"/>
              </a:rPr>
              <a:t>&lt;fraction digits</a:t>
            </a:r>
            <a:r>
              <a:rPr lang="en-US" sz="1400" dirty="0" smtClean="0">
                <a:latin typeface="Bookman Old Style" panose="02050604050505020204" pitchFamily="18" charset="0"/>
              </a:rPr>
              <a:t>&gt;.</a:t>
            </a: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We </a:t>
            </a:r>
            <a:r>
              <a:rPr lang="en-US" sz="1400" dirty="0">
                <a:latin typeface="Bookman Old Style" panose="02050604050505020204" pitchFamily="18" charset="0"/>
              </a:rPr>
              <a:t>write our grammar in left recursive form, which means that the </a:t>
            </a:r>
            <a:r>
              <a:rPr lang="en-US" sz="1400" dirty="0" smtClean="0">
                <a:latin typeface="Bookman Old Style" panose="02050604050505020204" pitchFamily="18" charset="0"/>
              </a:rPr>
              <a:t>leftmost binary </a:t>
            </a:r>
            <a:r>
              <a:rPr lang="en-US" sz="1400" dirty="0">
                <a:latin typeface="Bookman Old Style" panose="02050604050505020204" pitchFamily="18" charset="0"/>
              </a:rPr>
              <a:t>digit in a sequence of digits is “at the bottom” of the parse </a:t>
            </a:r>
            <a:r>
              <a:rPr lang="en-US" sz="1400" dirty="0" smtClean="0">
                <a:latin typeface="Bookman Old Style" panose="02050604050505020204" pitchFamily="18" charset="0"/>
              </a:rPr>
              <a:t>tree. </a:t>
            </a:r>
            <a:r>
              <a:rPr lang="en-US" sz="1400" dirty="0">
                <a:latin typeface="Bookman Old Style" panose="02050604050505020204" pitchFamily="18" charset="0"/>
              </a:rPr>
              <a:t>For the binary digits to the left of the binary point, </a:t>
            </a:r>
            <a:r>
              <a:rPr lang="en-US" sz="1400" dirty="0" smtClean="0">
                <a:latin typeface="Bookman Old Style" panose="02050604050505020204" pitchFamily="18" charset="0"/>
              </a:rPr>
              <a:t>we initialize </a:t>
            </a:r>
            <a:r>
              <a:rPr lang="en-US" sz="1400" dirty="0">
                <a:latin typeface="Bookman Old Style" panose="02050604050505020204" pitchFamily="18" charset="0"/>
              </a:rPr>
              <a:t>the </a:t>
            </a:r>
            <a:r>
              <a:rPr lang="en-US" sz="1400" i="1" dirty="0" err="1">
                <a:latin typeface="Bookman Old Style" panose="02050604050505020204" pitchFamily="18" charset="0"/>
              </a:rPr>
              <a:t>Pos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attribute to zero and increment it by one as we go down </a:t>
            </a:r>
            <a:r>
              <a:rPr lang="en-US" sz="1400" dirty="0" smtClean="0">
                <a:latin typeface="Bookman Old Style" panose="02050604050505020204" pitchFamily="18" charset="0"/>
              </a:rPr>
              <a:t>the tree </a:t>
            </a:r>
            <a:r>
              <a:rPr lang="en-US" sz="1400" dirty="0">
                <a:latin typeface="Bookman Old Style" panose="02050604050505020204" pitchFamily="18" charset="0"/>
              </a:rPr>
              <a:t>structure. This technique provides the correct positional information </a:t>
            </a:r>
            <a:r>
              <a:rPr lang="en-US" sz="1400" dirty="0" smtClean="0">
                <a:latin typeface="Bookman Old Style" panose="02050604050505020204" pitchFamily="18" charset="0"/>
              </a:rPr>
              <a:t>for the </a:t>
            </a:r>
            <a:r>
              <a:rPr lang="en-US" sz="1400" dirty="0">
                <a:latin typeface="Bookman Old Style" panose="02050604050505020204" pitchFamily="18" charset="0"/>
              </a:rPr>
              <a:t>binary digits in the integer part, but a different approach is needed </a:t>
            </a:r>
            <a:r>
              <a:rPr lang="en-US" sz="1400" dirty="0" smtClean="0">
                <a:latin typeface="Bookman Old Style" panose="02050604050505020204" pitchFamily="18" charset="0"/>
              </a:rPr>
              <a:t>for the </a:t>
            </a:r>
            <a:r>
              <a:rPr lang="en-US" sz="1400" dirty="0">
                <a:latin typeface="Bookman Old Style" panose="02050604050505020204" pitchFamily="18" charset="0"/>
              </a:rPr>
              <a:t>fractional binary digits since the exponents from left to right are -1, -2</a:t>
            </a:r>
            <a:r>
              <a:rPr lang="en-US" sz="1400" dirty="0" smtClean="0">
                <a:latin typeface="Bookman Old Style" panose="02050604050505020204" pitchFamily="18" charset="0"/>
              </a:rPr>
              <a:t>, -</a:t>
            </a:r>
            <a:r>
              <a:rPr lang="en-US" sz="1400" dirty="0">
                <a:latin typeface="Bookman Old Style" panose="02050604050505020204" pitchFamily="18" charset="0"/>
              </a:rPr>
              <a:t>3, .... Notice that this exponent information can be derived from the </a:t>
            </a:r>
            <a:r>
              <a:rPr lang="en-US" sz="1400" dirty="0" smtClean="0">
                <a:latin typeface="Bookman Old Style" panose="02050604050505020204" pitchFamily="18" charset="0"/>
              </a:rPr>
              <a:t>length of </a:t>
            </a:r>
            <a:r>
              <a:rPr lang="en-US" sz="1400" dirty="0">
                <a:latin typeface="Bookman Old Style" panose="02050604050505020204" pitchFamily="18" charset="0"/>
              </a:rPr>
              <a:t>the binary sequence of digits from the binary point up to, and </a:t>
            </a:r>
            <a:r>
              <a:rPr lang="en-US" sz="1400" dirty="0" smtClean="0">
                <a:latin typeface="Bookman Old Style" panose="02050604050505020204" pitchFamily="18" charset="0"/>
              </a:rPr>
              <a:t>including, the </a:t>
            </a:r>
            <a:r>
              <a:rPr lang="en-US" sz="1400" dirty="0">
                <a:latin typeface="Bookman Old Style" panose="02050604050505020204" pitchFamily="18" charset="0"/>
              </a:rPr>
              <a:t>digit itself. Therefore we add a length attribute for fractional digits that </a:t>
            </a:r>
            <a:r>
              <a:rPr lang="en-US" sz="1400" dirty="0" smtClean="0">
                <a:latin typeface="Bookman Old Style" panose="02050604050505020204" pitchFamily="18" charset="0"/>
              </a:rPr>
              <a:t>is transformed </a:t>
            </a:r>
            <a:r>
              <a:rPr lang="en-US" sz="1400" dirty="0">
                <a:latin typeface="Bookman Old Style" panose="02050604050505020204" pitchFamily="18" charset="0"/>
              </a:rPr>
              <a:t>into a positional attribute for the individual bit. </a:t>
            </a:r>
            <a:endParaRPr lang="en-US" sz="1400" dirty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14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3151819" y="3200400"/>
            <a:ext cx="3937641" cy="120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21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Semantics via …: An Example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Autofit/>
          </a:bodyPr>
          <a:lstStyle/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r>
              <a:rPr lang="en-US" sz="1400" dirty="0">
                <a:latin typeface="Bookman Old Style" panose="02050604050505020204" pitchFamily="18" charset="0"/>
              </a:rPr>
              <a:t>The previous specification for the semantics of binary numerals was not </a:t>
            </a:r>
            <a:r>
              <a:rPr lang="en-US" sz="1400" dirty="0" smtClean="0">
                <a:latin typeface="Bookman Old Style" panose="02050604050505020204" pitchFamily="18" charset="0"/>
              </a:rPr>
              <a:t>based on </a:t>
            </a:r>
            <a:r>
              <a:rPr lang="en-US" sz="1400" dirty="0">
                <a:latin typeface="Bookman Old Style" panose="02050604050505020204" pitchFamily="18" charset="0"/>
              </a:rPr>
              <a:t>positional information. As a result, the attribute values below the root </a:t>
            </a:r>
            <a:r>
              <a:rPr lang="en-US" sz="1400" dirty="0" smtClean="0">
                <a:latin typeface="Bookman Old Style" panose="02050604050505020204" pitchFamily="18" charset="0"/>
              </a:rPr>
              <a:t>do not </a:t>
            </a:r>
            <a:r>
              <a:rPr lang="en-US" sz="1400" dirty="0">
                <a:latin typeface="Bookman Old Style" panose="02050604050505020204" pitchFamily="18" charset="0"/>
              </a:rPr>
              <a:t>represent the semantic meaning of the digits at the leaves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lnSpc>
                <a:spcPts val="1680"/>
              </a:lnSpc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15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lum bright="-9000" contrast="38000"/>
          </a:blip>
          <a:stretch>
            <a:fillRect/>
          </a:stretch>
        </p:blipFill>
        <p:spPr>
          <a:xfrm>
            <a:off x="1707439" y="2145508"/>
            <a:ext cx="4324457" cy="52149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7439" y="2716742"/>
            <a:ext cx="3649950" cy="381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448016" y="2779939"/>
            <a:ext cx="3695984" cy="257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4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Scan, Parse, Semantic Analysis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16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grpSp>
        <p:nvGrpSpPr>
          <p:cNvPr id="36" name="Group 35"/>
          <p:cNvGrpSpPr/>
          <p:nvPr/>
        </p:nvGrpSpPr>
        <p:grpSpPr>
          <a:xfrm>
            <a:off x="1082268" y="2148171"/>
            <a:ext cx="8100976" cy="2630432"/>
            <a:chOff x="1082268" y="2148171"/>
            <a:chExt cx="8100976" cy="2630432"/>
          </a:xfrm>
        </p:grpSpPr>
        <p:sp>
          <p:nvSpPr>
            <p:cNvPr id="14" name="TextBox 13"/>
            <p:cNvSpPr txBox="1"/>
            <p:nvPr/>
          </p:nvSpPr>
          <p:spPr>
            <a:xfrm>
              <a:off x="2590800" y="2819400"/>
              <a:ext cx="1590260" cy="4129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solidFill>
                <a:schemeClr val="accent5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sz="1200" b="1" dirty="0" smtClean="0">
                  <a:latin typeface="Bookman Old Style" panose="02050604050505020204" pitchFamily="18" charset="0"/>
                </a:rPr>
                <a:t>Lexical Analyzer</a:t>
              </a:r>
            </a:p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(Scanner)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60537" y="2702700"/>
              <a:ext cx="1006503" cy="6463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solidFill>
                <a:schemeClr val="accent5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Syntactic Analyzer</a:t>
              </a:r>
            </a:p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(Parser)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V="1">
              <a:off x="2327836" y="3036775"/>
              <a:ext cx="262964" cy="7311"/>
            </a:xfrm>
            <a:prstGeom prst="straightConnector1">
              <a:avLst/>
            </a:prstGeom>
            <a:ln w="22225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4" idx="3"/>
              <a:endCxn id="15" idx="1"/>
            </p:cNvCxnSpPr>
            <p:nvPr/>
          </p:nvCxnSpPr>
          <p:spPr>
            <a:xfrm>
              <a:off x="4181060" y="3025866"/>
              <a:ext cx="1279477" cy="0"/>
            </a:xfrm>
            <a:prstGeom prst="straightConnector1">
              <a:avLst/>
            </a:prstGeom>
            <a:ln w="28575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082268" y="2680862"/>
              <a:ext cx="130110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P</a:t>
              </a:r>
              <a:r>
                <a:rPr lang="en-US" sz="1200" b="1" dirty="0" smtClean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rogram as Text</a:t>
              </a:r>
            </a:p>
            <a:p>
              <a:pPr algn="ctr"/>
              <a:r>
                <a:rPr lang="en-US" sz="1200" b="1" dirty="0" smtClean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(A Sequence of Characters)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44026" y="2584921"/>
              <a:ext cx="1353546" cy="412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A Sequence of Tokens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>
              <a:off x="6463475" y="3003195"/>
              <a:ext cx="715093" cy="4709"/>
            </a:xfrm>
            <a:prstGeom prst="straightConnector1">
              <a:avLst/>
            </a:prstGeom>
            <a:ln w="22225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283864" y="2353925"/>
              <a:ext cx="10604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Abstract Syntax Tree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590800" y="4007175"/>
              <a:ext cx="1590260" cy="24775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>
              <a:solidFill>
                <a:schemeClr val="accent5">
                  <a:lumMod val="75000"/>
                </a:schemeClr>
              </a:solidFill>
              <a:prstDash val="sysDash"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Lexical Syntax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25113" y="3946246"/>
              <a:ext cx="1722782" cy="83099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>
              <a:solidFill>
                <a:schemeClr val="accent5">
                  <a:lumMod val="75000"/>
                </a:schemeClr>
              </a:solidFill>
              <a:prstDash val="sysDash"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Phrase-Structure Syntax (BNF)</a:t>
              </a:r>
            </a:p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and</a:t>
              </a:r>
            </a:p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Abstract Syntax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25" name="Straight Arrow Connector 24"/>
            <p:cNvCxnSpPr>
              <a:stCxn id="14" idx="2"/>
              <a:endCxn id="23" idx="0"/>
            </p:cNvCxnSpPr>
            <p:nvPr/>
          </p:nvCxnSpPr>
          <p:spPr>
            <a:xfrm>
              <a:off x="3385930" y="3232331"/>
              <a:ext cx="0" cy="774843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5" idx="2"/>
              <a:endCxn id="24" idx="0"/>
            </p:cNvCxnSpPr>
            <p:nvPr/>
          </p:nvCxnSpPr>
          <p:spPr>
            <a:xfrm>
              <a:off x="5963789" y="3349031"/>
              <a:ext cx="22715" cy="597215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7178568" y="2748336"/>
              <a:ext cx="985838" cy="46166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solidFill>
                <a:schemeClr val="accent5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r>
                <a:rPr lang="en-US" sz="1200" b="1" dirty="0" smtClean="0">
                  <a:latin typeface="Bookman Old Style" panose="02050604050505020204" pitchFamily="18" charset="0"/>
                </a:rPr>
                <a:t>Semantic Analyzer)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>
              <a:off x="7704158" y="3207769"/>
              <a:ext cx="0" cy="733959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093347" y="3947606"/>
              <a:ext cx="1268630" cy="830997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>
              <a:solidFill>
                <a:schemeClr val="accent5">
                  <a:lumMod val="75000"/>
                </a:schemeClr>
              </a:solidFill>
              <a:prstDash val="sysDash"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Bookman Old Style" panose="02050604050505020204" pitchFamily="18" charset="0"/>
                </a:rPr>
                <a:t>Attribute Grammar, Type System, …</a:t>
              </a:r>
              <a:endParaRPr lang="en-US" sz="1200" b="1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V="1">
              <a:off x="8170113" y="2997852"/>
              <a:ext cx="763575" cy="3656"/>
            </a:xfrm>
            <a:prstGeom prst="straightConnector1">
              <a:avLst/>
            </a:prstGeom>
            <a:ln w="22225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8122806" y="2148171"/>
              <a:ext cx="10604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1">
                      <a:lumMod val="75000"/>
                    </a:schemeClr>
                  </a:solidFill>
                  <a:latin typeface="Bookman Old Style" panose="02050604050505020204" pitchFamily="18" charset="0"/>
                </a:rPr>
                <a:t>AST Satisfying Context Conditions </a:t>
              </a:r>
              <a:endParaRPr lang="en-US" sz="1200" b="1" dirty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71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568" y="304800"/>
            <a:ext cx="7498080" cy="4800600"/>
          </a:xfrm>
        </p:spPr>
        <p:txBody>
          <a:bodyPr>
            <a:noAutofit/>
          </a:bodyPr>
          <a:lstStyle/>
          <a:p>
            <a:pPr marL="82296" indent="0" algn="ctr">
              <a:buNone/>
            </a:pPr>
            <a:endParaRPr lang="en-US" sz="15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endParaRPr 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endParaRPr lang="en-US" sz="15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endParaRPr lang="en-US" sz="15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endParaRPr lang="en-US" sz="15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Formal Syntax and Semantics by Kenneth </a:t>
            </a:r>
            <a:r>
              <a:rPr lang="en-US" sz="20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Slonneger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Barry Kurtz </a:t>
            </a:r>
          </a:p>
          <a:p>
            <a:pPr marL="82296" indent="0" algn="ctr">
              <a:buNone/>
            </a:pPr>
            <a:endParaRPr lang="en-US" sz="20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2296" indent="0" algn="ctr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You can find Assignment 1 through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http://courses.aut.ac.ir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4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17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89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  <a:cs typeface="Calibri" panose="020F0502020204030204" pitchFamily="34" charset="0"/>
              </a:rPr>
              <a:t>We have seen some syntactic processes of a program.</a:t>
            </a: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  <a:cs typeface="Calibri" panose="020F0502020204030204" pitchFamily="34" charset="0"/>
              </a:rPr>
              <a:t>The AST obtained from the process above may not represent a well-formed program. It is due to the context conditions that cannot, or are </a:t>
            </a:r>
            <a:r>
              <a:rPr lang="en-US" sz="1400" dirty="0">
                <a:latin typeface="Bookman Old Style" panose="02050604050505020204" pitchFamily="18" charset="0"/>
                <a:cs typeface="Calibri" panose="020F0502020204030204" pitchFamily="34" charset="0"/>
              </a:rPr>
              <a:t>not practical </a:t>
            </a:r>
            <a:r>
              <a:rPr lang="en-US" sz="1400" dirty="0" smtClean="0">
                <a:latin typeface="Bookman Old Style" panose="02050604050505020204" pitchFamily="18" charset="0"/>
                <a:cs typeface="Calibri" panose="020F0502020204030204" pitchFamily="34" charset="0"/>
              </a:rPr>
              <a:t>to, be tested using a context-free grammar.</a:t>
            </a: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Although we </a:t>
            </a:r>
            <a:r>
              <a:rPr lang="en-US" sz="1400" dirty="0" smtClean="0">
                <a:latin typeface="Bookman Old Style" panose="02050604050505020204" pitchFamily="18" charset="0"/>
              </a:rPr>
              <a:t>can give </a:t>
            </a:r>
            <a:r>
              <a:rPr lang="en-US" sz="1400" dirty="0">
                <a:latin typeface="Bookman Old Style" panose="02050604050505020204" pitchFamily="18" charset="0"/>
              </a:rPr>
              <a:t>context-sensitive </a:t>
            </a:r>
            <a:r>
              <a:rPr lang="en-US" sz="1400" dirty="0" smtClean="0">
                <a:latin typeface="Bookman Old Style" panose="02050604050505020204" pitchFamily="18" charset="0"/>
              </a:rPr>
              <a:t>grammars, these </a:t>
            </a:r>
            <a:r>
              <a:rPr lang="en-US" sz="1400" dirty="0">
                <a:latin typeface="Bookman Old Style" panose="02050604050505020204" pitchFamily="18" charset="0"/>
              </a:rPr>
              <a:t>grammars in general are </a:t>
            </a:r>
            <a:r>
              <a:rPr lang="en-US" sz="1400" dirty="0" smtClean="0">
                <a:latin typeface="Bookman Old Style" panose="02050604050505020204" pitchFamily="18" charset="0"/>
              </a:rPr>
              <a:t>impractical for </a:t>
            </a:r>
            <a:r>
              <a:rPr lang="en-US" sz="1400" dirty="0">
                <a:latin typeface="Bookman Old Style" panose="02050604050505020204" pitchFamily="18" charset="0"/>
              </a:rPr>
              <a:t>specifying the context conditions for a programming language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In </a:t>
            </a:r>
            <a:r>
              <a:rPr lang="en-US" sz="1400" dirty="0" smtClean="0">
                <a:latin typeface="Bookman Old Style" panose="02050604050505020204" pitchFamily="18" charset="0"/>
              </a:rPr>
              <a:t>this session we </a:t>
            </a:r>
            <a:r>
              <a:rPr lang="en-US" sz="1400" dirty="0">
                <a:latin typeface="Bookman Old Style" panose="02050604050505020204" pitchFamily="18" charset="0"/>
              </a:rPr>
              <a:t>investigate </a:t>
            </a:r>
            <a:r>
              <a:rPr lang="en-US" sz="1400" dirty="0" smtClean="0">
                <a:latin typeface="Bookman Old Style" panose="02050604050505020204" pitchFamily="18" charset="0"/>
              </a:rPr>
              <a:t>a </a:t>
            </a:r>
            <a:r>
              <a:rPr lang="en-US" sz="1400" dirty="0">
                <a:latin typeface="Bookman Old Style" panose="02050604050505020204" pitchFamily="18" charset="0"/>
              </a:rPr>
              <a:t>different </a:t>
            </a:r>
            <a:r>
              <a:rPr lang="en-US" sz="1400" dirty="0" smtClean="0">
                <a:latin typeface="Bookman Old Style" panose="02050604050505020204" pitchFamily="18" charset="0"/>
              </a:rPr>
              <a:t>technique </a:t>
            </a:r>
            <a:r>
              <a:rPr lang="en-US" sz="1400" dirty="0">
                <a:latin typeface="Bookman Old Style" panose="02050604050505020204" pitchFamily="18" charset="0"/>
              </a:rPr>
              <a:t>for </a:t>
            </a:r>
            <a:r>
              <a:rPr lang="en-US" sz="1400" dirty="0" smtClean="0">
                <a:latin typeface="Bookman Old Style" panose="02050604050505020204" pitchFamily="18" charset="0"/>
              </a:rPr>
              <a:t>augmenting a </a:t>
            </a:r>
            <a:r>
              <a:rPr lang="en-US" sz="1400" dirty="0">
                <a:latin typeface="Bookman Old Style" panose="02050604050505020204" pitchFamily="18" charset="0"/>
              </a:rPr>
              <a:t>context-free grammar in order to verify context-sensitive conditions.</a:t>
            </a: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2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441" y="1685507"/>
            <a:ext cx="7730398" cy="22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69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Introduction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spcBef>
                <a:spcPts val="0"/>
              </a:spcBef>
              <a:buNone/>
            </a:pPr>
            <a:r>
              <a:rPr lang="en-US" sz="1400" b="1" dirty="0">
                <a:latin typeface="Bookman Old Style" panose="02050604050505020204" pitchFamily="18" charset="0"/>
              </a:rPr>
              <a:t>Attribute grammars</a:t>
            </a:r>
            <a:r>
              <a:rPr lang="en-US" sz="1400" dirty="0">
                <a:latin typeface="Bookman Old Style" panose="02050604050505020204" pitchFamily="18" charset="0"/>
              </a:rPr>
              <a:t> can perform several useful functions in specifying </a:t>
            </a:r>
            <a:r>
              <a:rPr lang="en-US" sz="1400" dirty="0" smtClean="0">
                <a:latin typeface="Bookman Old Style" panose="02050604050505020204" pitchFamily="18" charset="0"/>
              </a:rPr>
              <a:t>the syntax </a:t>
            </a:r>
            <a:r>
              <a:rPr lang="en-US" sz="1400" dirty="0">
                <a:latin typeface="Bookman Old Style" panose="02050604050505020204" pitchFamily="18" charset="0"/>
              </a:rPr>
              <a:t>and semantics of a programming language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 </a:t>
            </a:r>
          </a:p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An </a:t>
            </a:r>
            <a:r>
              <a:rPr lang="en-US" sz="1400" dirty="0">
                <a:latin typeface="Bookman Old Style" panose="02050604050505020204" pitchFamily="18" charset="0"/>
              </a:rPr>
              <a:t>attribute </a:t>
            </a:r>
            <a:r>
              <a:rPr lang="en-US" sz="1400" dirty="0" smtClean="0">
                <a:latin typeface="Bookman Old Style" panose="02050604050505020204" pitchFamily="18" charset="0"/>
              </a:rPr>
              <a:t>grammar can </a:t>
            </a:r>
            <a:r>
              <a:rPr lang="en-US" sz="1400" dirty="0">
                <a:latin typeface="Bookman Old Style" panose="02050604050505020204" pitchFamily="18" charset="0"/>
              </a:rPr>
              <a:t>be used to specify the context-sensitive aspects of the syntax of a </a:t>
            </a:r>
            <a:r>
              <a:rPr lang="en-US" sz="1400" dirty="0" smtClean="0">
                <a:latin typeface="Bookman Old Style" panose="02050604050505020204" pitchFamily="18" charset="0"/>
              </a:rPr>
              <a:t>language, such </a:t>
            </a:r>
            <a:r>
              <a:rPr lang="en-US" sz="1400" dirty="0">
                <a:latin typeface="Bookman Old Style" panose="02050604050505020204" pitchFamily="18" charset="0"/>
              </a:rPr>
              <a:t>as checking that an item has been declared and that the use </a:t>
            </a:r>
            <a:r>
              <a:rPr lang="en-US" sz="1400" dirty="0" smtClean="0">
                <a:latin typeface="Bookman Old Style" panose="02050604050505020204" pitchFamily="18" charset="0"/>
              </a:rPr>
              <a:t>of the </a:t>
            </a:r>
            <a:r>
              <a:rPr lang="en-US" sz="1400" dirty="0">
                <a:latin typeface="Bookman Old Style" panose="02050604050505020204" pitchFamily="18" charset="0"/>
              </a:rPr>
              <a:t>item is consistent with its declaration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Attribute grammars </a:t>
            </a:r>
            <a:r>
              <a:rPr lang="en-US" sz="1400" dirty="0">
                <a:latin typeface="Bookman Old Style" panose="02050604050505020204" pitchFamily="18" charset="0"/>
              </a:rPr>
              <a:t>can also be used in specifying an operational semantics </a:t>
            </a:r>
            <a:r>
              <a:rPr lang="en-US" sz="1400" dirty="0" smtClean="0">
                <a:latin typeface="Bookman Old Style" panose="02050604050505020204" pitchFamily="18" charset="0"/>
              </a:rPr>
              <a:t>of a </a:t>
            </a:r>
            <a:r>
              <a:rPr lang="en-US" sz="1400" dirty="0">
                <a:latin typeface="Bookman Old Style" panose="02050604050505020204" pitchFamily="18" charset="0"/>
              </a:rPr>
              <a:t>programming language by defining a translation into lower-level code </a:t>
            </a:r>
            <a:r>
              <a:rPr lang="en-US" sz="1400" dirty="0" smtClean="0">
                <a:latin typeface="Bookman Old Style" panose="02050604050505020204" pitchFamily="18" charset="0"/>
              </a:rPr>
              <a:t>based on </a:t>
            </a:r>
            <a:r>
              <a:rPr lang="en-US" sz="1400" dirty="0">
                <a:latin typeface="Bookman Old Style" panose="02050604050505020204" pitchFamily="18" charset="0"/>
              </a:rPr>
              <a:t>a specific machine architecture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Attribute </a:t>
            </a:r>
            <a:r>
              <a:rPr lang="en-US" sz="1400" dirty="0">
                <a:latin typeface="Bookman Old Style" panose="02050604050505020204" pitchFamily="18" charset="0"/>
              </a:rPr>
              <a:t>grammars were first developed by Donald Knuth in 1968 as a </a:t>
            </a:r>
            <a:r>
              <a:rPr lang="en-US" sz="1400" dirty="0" smtClean="0">
                <a:latin typeface="Bookman Old Style" panose="02050604050505020204" pitchFamily="18" charset="0"/>
              </a:rPr>
              <a:t>means of </a:t>
            </a:r>
            <a:r>
              <a:rPr lang="en-US" sz="1400" dirty="0">
                <a:latin typeface="Bookman Old Style" panose="02050604050505020204" pitchFamily="18" charset="0"/>
              </a:rPr>
              <a:t>formalizing the semantics of a context-free language. Since their </a:t>
            </a:r>
            <a:r>
              <a:rPr lang="en-US" sz="1400" dirty="0" smtClean="0">
                <a:latin typeface="Bookman Old Style" panose="02050604050505020204" pitchFamily="18" charset="0"/>
              </a:rPr>
              <a:t>primary application </a:t>
            </a:r>
            <a:r>
              <a:rPr lang="en-US" sz="1400" dirty="0">
                <a:latin typeface="Bookman Old Style" panose="02050604050505020204" pitchFamily="18" charset="0"/>
              </a:rPr>
              <a:t>has been in compiler writing, they are a tool mostly used by </a:t>
            </a:r>
            <a:r>
              <a:rPr lang="en-US" sz="1400" dirty="0" smtClean="0">
                <a:latin typeface="Bookman Old Style" panose="02050604050505020204" pitchFamily="18" charset="0"/>
              </a:rPr>
              <a:t>programming language </a:t>
            </a:r>
            <a:r>
              <a:rPr lang="en-US" sz="1400" dirty="0">
                <a:latin typeface="Bookman Old Style" panose="02050604050505020204" pitchFamily="18" charset="0"/>
              </a:rPr>
              <a:t>implementers.</a:t>
            </a: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We first use some examples to introduce </a:t>
            </a:r>
            <a:r>
              <a:rPr lang="en-US" sz="1400" dirty="0">
                <a:latin typeface="Bookman Old Style" panose="02050604050505020204" pitchFamily="18" charset="0"/>
              </a:rPr>
              <a:t>attribute grammars. </a:t>
            </a: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We </a:t>
            </a:r>
            <a:r>
              <a:rPr lang="en-US" sz="1400" dirty="0">
                <a:latin typeface="Bookman Old Style" panose="02050604050505020204" pitchFamily="18" charset="0"/>
              </a:rPr>
              <a:t>then provide a formal definition for </a:t>
            </a:r>
            <a:r>
              <a:rPr lang="en-US" sz="1400" dirty="0" smtClean="0">
                <a:latin typeface="Bookman Old Style" panose="02050604050505020204" pitchFamily="18" charset="0"/>
              </a:rPr>
              <a:t>an attribute </a:t>
            </a:r>
            <a:r>
              <a:rPr lang="en-US" sz="1400" dirty="0">
                <a:latin typeface="Bookman Old Style" panose="02050604050505020204" pitchFamily="18" charset="0"/>
              </a:rPr>
              <a:t>grammar followed by additional examples. </a:t>
            </a:r>
            <a:endParaRPr lang="en-US" sz="1400" dirty="0" smtClean="0">
              <a:latin typeface="Bookman Old Style" panose="02050604050505020204" pitchFamily="18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 smtClean="0">
              <a:latin typeface="Bookman Old Style" panose="02050604050505020204" pitchFamily="18" charset="0"/>
              <a:cs typeface="Calibri" panose="020F0502020204030204" pitchFamily="34" charset="0"/>
            </a:endParaRPr>
          </a:p>
          <a:p>
            <a:pPr marL="82296" indent="0" algn="just">
              <a:spcBef>
                <a:spcPts val="0"/>
              </a:spcBef>
              <a:buNone/>
            </a:pP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3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75652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spcBef>
                <a:spcPts val="0"/>
              </a:spcBef>
              <a:buNone/>
            </a:pPr>
            <a:r>
              <a:rPr lang="en-US" sz="1500" dirty="0">
                <a:latin typeface="Bookman Old Style" panose="02050604050505020204" pitchFamily="18" charset="0"/>
              </a:rPr>
              <a:t>An attribute grammar may be informally defined as a context-free </a:t>
            </a:r>
            <a:r>
              <a:rPr lang="en-US" sz="1500" dirty="0" smtClean="0">
                <a:latin typeface="Bookman Old Style" panose="02050604050505020204" pitchFamily="18" charset="0"/>
              </a:rPr>
              <a:t>grammar that </a:t>
            </a:r>
            <a:r>
              <a:rPr lang="en-US" sz="1500" dirty="0">
                <a:latin typeface="Bookman Old Style" panose="02050604050505020204" pitchFamily="18" charset="0"/>
              </a:rPr>
              <a:t>has been extended to </a:t>
            </a:r>
            <a:r>
              <a:rPr lang="en-US" sz="1500" dirty="0" smtClean="0">
                <a:latin typeface="Bookman Old Style" panose="02050604050505020204" pitchFamily="18" charset="0"/>
              </a:rPr>
              <a:t> provide </a:t>
            </a:r>
            <a:r>
              <a:rPr lang="en-US" sz="1500" dirty="0">
                <a:latin typeface="Bookman Old Style" panose="02050604050505020204" pitchFamily="18" charset="0"/>
              </a:rPr>
              <a:t>context sensitivity using a set of </a:t>
            </a:r>
            <a:r>
              <a:rPr lang="en-US" sz="1500" b="1" dirty="0" smtClean="0">
                <a:latin typeface="Bookman Old Style" panose="02050604050505020204" pitchFamily="18" charset="0"/>
              </a:rPr>
              <a:t>attributes</a:t>
            </a:r>
            <a:r>
              <a:rPr lang="en-US" sz="1500" dirty="0" smtClean="0">
                <a:latin typeface="Bookman Old Style" panose="02050604050505020204" pitchFamily="18" charset="0"/>
              </a:rPr>
              <a:t>, </a:t>
            </a:r>
            <a:r>
              <a:rPr lang="en-US" sz="1500" b="1" dirty="0" smtClean="0">
                <a:latin typeface="Bookman Old Style" panose="02050604050505020204" pitchFamily="18" charset="0"/>
              </a:rPr>
              <a:t>assignment </a:t>
            </a:r>
            <a:r>
              <a:rPr lang="en-US" sz="1500" b="1" dirty="0">
                <a:latin typeface="Bookman Old Style" panose="02050604050505020204" pitchFamily="18" charset="0"/>
              </a:rPr>
              <a:t>of attribute values</a:t>
            </a:r>
            <a:r>
              <a:rPr lang="en-US" sz="1500" dirty="0">
                <a:latin typeface="Bookman Old Style" panose="02050604050505020204" pitchFamily="18" charset="0"/>
              </a:rPr>
              <a:t>, </a:t>
            </a:r>
            <a:r>
              <a:rPr lang="en-US" sz="1500" b="1" dirty="0">
                <a:latin typeface="Bookman Old Style" panose="02050604050505020204" pitchFamily="18" charset="0"/>
              </a:rPr>
              <a:t>evaluation rules</a:t>
            </a:r>
            <a:r>
              <a:rPr lang="en-US" sz="1500" dirty="0">
                <a:latin typeface="Bookman Old Style" panose="02050604050505020204" pitchFamily="18" charset="0"/>
              </a:rPr>
              <a:t>, and </a:t>
            </a:r>
            <a:r>
              <a:rPr lang="en-US" sz="1500" b="1" dirty="0">
                <a:latin typeface="Bookman Old Style" panose="02050604050505020204" pitchFamily="18" charset="0"/>
              </a:rPr>
              <a:t>conditions</a:t>
            </a:r>
            <a:r>
              <a:rPr lang="en-US" sz="1500" dirty="0">
                <a:latin typeface="Bookman Old Style" panose="02050604050505020204" pitchFamily="18" charset="0"/>
              </a:rPr>
              <a:t>. </a:t>
            </a:r>
            <a:endParaRPr lang="en-US" sz="1500" dirty="0" smtClean="0">
              <a:latin typeface="Bookman Old Style" panose="02050604050505020204" pitchFamily="18" charset="0"/>
            </a:endParaRPr>
          </a:p>
          <a:p>
            <a:pPr marL="82296" indent="0" algn="just">
              <a:spcBef>
                <a:spcPts val="1200"/>
              </a:spcBef>
              <a:buNone/>
            </a:pPr>
            <a:r>
              <a:rPr lang="en-US" sz="1500" dirty="0" smtClean="0">
                <a:latin typeface="Bookman Old Style" panose="02050604050505020204" pitchFamily="18" charset="0"/>
              </a:rPr>
              <a:t>A finite, possibly </a:t>
            </a:r>
            <a:r>
              <a:rPr lang="en-US" sz="1500" dirty="0">
                <a:latin typeface="Bookman Old Style" panose="02050604050505020204" pitchFamily="18" charset="0"/>
              </a:rPr>
              <a:t>empty set of attributes is associated with each distinct symbol </a:t>
            </a:r>
            <a:r>
              <a:rPr lang="en-US" sz="1500" dirty="0" smtClean="0">
                <a:latin typeface="Bookman Old Style" panose="02050604050505020204" pitchFamily="18" charset="0"/>
              </a:rPr>
              <a:t>in the </a:t>
            </a:r>
            <a:r>
              <a:rPr lang="en-US" sz="1500" dirty="0">
                <a:latin typeface="Bookman Old Style" panose="02050604050505020204" pitchFamily="18" charset="0"/>
              </a:rPr>
              <a:t>grammar. Each attribute has an associated domain of values, such </a:t>
            </a:r>
            <a:r>
              <a:rPr lang="en-US" sz="1500" dirty="0" smtClean="0">
                <a:latin typeface="Bookman Old Style" panose="02050604050505020204" pitchFamily="18" charset="0"/>
              </a:rPr>
              <a:t>as </a:t>
            </a:r>
            <a:r>
              <a:rPr lang="en-US" sz="1400" dirty="0" smtClean="0">
                <a:latin typeface="Bookman Old Style" panose="02050604050505020204" pitchFamily="18" charset="0"/>
              </a:rPr>
              <a:t>integers</a:t>
            </a:r>
            <a:r>
              <a:rPr lang="en-US" sz="1400" dirty="0">
                <a:latin typeface="Bookman Old Style" panose="02050604050505020204" pitchFamily="18" charset="0"/>
              </a:rPr>
              <a:t>, character and string values, or more complex structures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spcBef>
                <a:spcPts val="120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Viewing the </a:t>
            </a:r>
            <a:r>
              <a:rPr lang="en-US" sz="1400" dirty="0">
                <a:latin typeface="Bookman Old Style" panose="02050604050505020204" pitchFamily="18" charset="0"/>
              </a:rPr>
              <a:t>input sentence (or program) as a parse tree, attribute grammars </a:t>
            </a:r>
            <a:r>
              <a:rPr lang="en-US" sz="1400" dirty="0" smtClean="0">
                <a:latin typeface="Bookman Old Style" panose="02050604050505020204" pitchFamily="18" charset="0"/>
              </a:rPr>
              <a:t>can pass </a:t>
            </a:r>
            <a:r>
              <a:rPr lang="en-US" sz="1400" dirty="0">
                <a:latin typeface="Bookman Old Style" panose="02050604050505020204" pitchFamily="18" charset="0"/>
              </a:rPr>
              <a:t>values from a node to its parent, using a </a:t>
            </a:r>
            <a:r>
              <a:rPr lang="en-US" sz="1400" b="1" dirty="0">
                <a:latin typeface="Bookman Old Style" panose="02050604050505020204" pitchFamily="18" charset="0"/>
              </a:rPr>
              <a:t>synthesized attribute</a:t>
            </a:r>
            <a:r>
              <a:rPr lang="en-US" sz="1400" dirty="0">
                <a:latin typeface="Bookman Old Style" panose="02050604050505020204" pitchFamily="18" charset="0"/>
              </a:rPr>
              <a:t>, or </a:t>
            </a:r>
            <a:r>
              <a:rPr lang="en-US" sz="1400" dirty="0" smtClean="0">
                <a:latin typeface="Bookman Old Style" panose="02050604050505020204" pitchFamily="18" charset="0"/>
              </a:rPr>
              <a:t>from the </a:t>
            </a:r>
            <a:r>
              <a:rPr lang="en-US" sz="1400" dirty="0">
                <a:latin typeface="Bookman Old Style" panose="02050604050505020204" pitchFamily="18" charset="0"/>
              </a:rPr>
              <a:t>current node to a child, using an </a:t>
            </a:r>
            <a:r>
              <a:rPr lang="en-US" sz="1400" b="1" dirty="0">
                <a:latin typeface="Bookman Old Style" panose="02050604050505020204" pitchFamily="18" charset="0"/>
              </a:rPr>
              <a:t>inherited attribute</a:t>
            </a:r>
            <a:r>
              <a:rPr lang="en-US" sz="1400" dirty="0">
                <a:latin typeface="Bookman Old Style" panose="02050604050505020204" pitchFamily="18" charset="0"/>
              </a:rPr>
              <a:t>. In addition to </a:t>
            </a:r>
            <a:r>
              <a:rPr lang="en-US" sz="1400" dirty="0" smtClean="0">
                <a:latin typeface="Bookman Old Style" panose="02050604050505020204" pitchFamily="18" charset="0"/>
              </a:rPr>
              <a:t>passing attribute </a:t>
            </a:r>
            <a:r>
              <a:rPr lang="en-US" sz="1400" dirty="0">
                <a:latin typeface="Bookman Old Style" panose="02050604050505020204" pitchFamily="18" charset="0"/>
              </a:rPr>
              <a:t>values up or down the parse tree, the attribute values may </a:t>
            </a:r>
            <a:r>
              <a:rPr lang="en-US" sz="1400" dirty="0" smtClean="0">
                <a:latin typeface="Bookman Old Style" panose="02050604050505020204" pitchFamily="18" charset="0"/>
              </a:rPr>
              <a:t>be assigned</a:t>
            </a:r>
            <a:r>
              <a:rPr lang="en-US" sz="1400" dirty="0">
                <a:latin typeface="Bookman Old Style" panose="02050604050505020204" pitchFamily="18" charset="0"/>
              </a:rPr>
              <a:t>, modified, and </a:t>
            </a:r>
            <a:r>
              <a:rPr lang="en-US" sz="1400" b="1" dirty="0">
                <a:latin typeface="Bookman Old Style" panose="02050604050505020204" pitchFamily="18" charset="0"/>
              </a:rPr>
              <a:t>checked</a:t>
            </a:r>
            <a:r>
              <a:rPr lang="en-US" sz="1400" dirty="0">
                <a:latin typeface="Bookman Old Style" panose="02050604050505020204" pitchFamily="18" charset="0"/>
              </a:rPr>
              <a:t> at any node in the derivation tree</a:t>
            </a:r>
            <a:r>
              <a:rPr lang="en-US" sz="1400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spcBef>
                <a:spcPts val="1200"/>
              </a:spcBef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As an example, we </a:t>
            </a:r>
            <a:r>
              <a:rPr lang="en-US" sz="1400" dirty="0">
                <a:latin typeface="Bookman Old Style" panose="02050604050505020204" pitchFamily="18" charset="0"/>
              </a:rPr>
              <a:t>will attempt to write a grammar to recognize sentences of the form 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a</a:t>
            </a:r>
            <a:r>
              <a:rPr lang="en-US" sz="1400" baseline="30000" dirty="0" err="1" smtClean="0">
                <a:latin typeface="Bookman Old Style" panose="02050604050505020204" pitchFamily="18" charset="0"/>
              </a:rPr>
              <a:t>n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b</a:t>
            </a:r>
            <a:r>
              <a:rPr lang="en-US" sz="1400" baseline="30000" dirty="0" err="1" smtClean="0">
                <a:latin typeface="Bookman Old Style" panose="02050604050505020204" pitchFamily="18" charset="0"/>
              </a:rPr>
              <a:t>n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c</a:t>
            </a:r>
            <a:r>
              <a:rPr lang="en-US" sz="1400" baseline="30000" dirty="0" err="1" smtClean="0">
                <a:latin typeface="Bookman Old Style" panose="02050604050505020204" pitchFamily="18" charset="0"/>
              </a:rPr>
              <a:t>n</a:t>
            </a:r>
            <a:r>
              <a:rPr lang="en-US" sz="1400" dirty="0" smtClean="0">
                <a:latin typeface="Bookman Old Style" panose="02050604050505020204" pitchFamily="18" charset="0"/>
              </a:rPr>
              <a:t>. The </a:t>
            </a:r>
            <a:r>
              <a:rPr lang="en-US" sz="1400" dirty="0">
                <a:latin typeface="Bookman Old Style" panose="02050604050505020204" pitchFamily="18" charset="0"/>
              </a:rPr>
              <a:t>sentences </a:t>
            </a:r>
            <a:r>
              <a:rPr lang="en-US" sz="1400" b="1" dirty="0" err="1">
                <a:latin typeface="Bookman Old Style" panose="02050604050505020204" pitchFamily="18" charset="0"/>
              </a:rPr>
              <a:t>aaabbbccc</a:t>
            </a:r>
            <a:r>
              <a:rPr lang="en-US" sz="1400" b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and </a:t>
            </a:r>
            <a:r>
              <a:rPr lang="en-US" sz="1400" b="1" dirty="0" err="1">
                <a:latin typeface="Bookman Old Style" panose="02050604050505020204" pitchFamily="18" charset="0"/>
              </a:rPr>
              <a:t>abc</a:t>
            </a:r>
            <a:r>
              <a:rPr lang="en-US" sz="1400" b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belong to this </a:t>
            </a:r>
            <a:r>
              <a:rPr lang="en-US" sz="1400" dirty="0" smtClean="0">
                <a:latin typeface="Bookman Old Style" panose="02050604050505020204" pitchFamily="18" charset="0"/>
              </a:rPr>
              <a:t>grammar, whereas 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aaabbbbcc</a:t>
            </a:r>
            <a:r>
              <a:rPr lang="en-US" sz="1400" b="1" dirty="0" smtClean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and </a:t>
            </a:r>
            <a:r>
              <a:rPr lang="en-US" sz="1400" b="1" dirty="0" err="1">
                <a:latin typeface="Bookman Old Style" panose="02050604050505020204" pitchFamily="18" charset="0"/>
              </a:rPr>
              <a:t>aabbbcc</a:t>
            </a:r>
            <a:r>
              <a:rPr lang="en-US" sz="1400" b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do not. </a:t>
            </a:r>
            <a:r>
              <a:rPr lang="en-US" sz="1400" dirty="0" smtClean="0">
                <a:latin typeface="Bookman Old Style" panose="02050604050505020204" pitchFamily="18" charset="0"/>
              </a:rPr>
              <a:t>A first attempt to describe the language using a context-free grammar is:</a:t>
            </a:r>
          </a:p>
          <a:p>
            <a:pPr marL="82296" indent="0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	</a:t>
            </a:r>
            <a:endParaRPr lang="en-US" sz="1400" dirty="0">
              <a:latin typeface="Bookman Old Style" panose="02050604050505020204" pitchFamily="18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4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2781046" y="5410200"/>
            <a:ext cx="4495800" cy="102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9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This </a:t>
            </a:r>
            <a:r>
              <a:rPr lang="en-US" sz="1400" dirty="0">
                <a:latin typeface="Bookman Old Style" panose="02050604050505020204" pitchFamily="18" charset="0"/>
              </a:rPr>
              <a:t>grammar can generate the string 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aaabbbccc</a:t>
            </a:r>
            <a:r>
              <a:rPr lang="en-US" sz="1400" dirty="0" smtClean="0">
                <a:latin typeface="Bookman Old Style" panose="02050604050505020204" pitchFamily="18" charset="0"/>
              </a:rPr>
              <a:t>. It can </a:t>
            </a:r>
            <a:r>
              <a:rPr lang="en-US" sz="1400" dirty="0">
                <a:latin typeface="Bookman Old Style" panose="02050604050505020204" pitchFamily="18" charset="0"/>
              </a:rPr>
              <a:t>also generate the string 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aaabbbbcc</a:t>
            </a:r>
            <a:r>
              <a:rPr lang="en-US" sz="1400" b="1" dirty="0" smtClean="0">
                <a:latin typeface="Bookman Old Style" panose="02050604050505020204" pitchFamily="18" charset="0"/>
              </a:rPr>
              <a:t>.</a:t>
            </a: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 smtClean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endParaRPr lang="en-US" sz="1400" b="1" dirty="0">
              <a:latin typeface="Bookman Old Style" panose="02050604050505020204" pitchFamily="18" charset="0"/>
            </a:endParaRPr>
          </a:p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It is impossible to write a context-free grammar for this language.</a:t>
            </a:r>
            <a:endParaRPr lang="en-US" sz="1400" b="1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5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2701068" y="1797518"/>
            <a:ext cx="4525740" cy="19125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lum bright="-30000" contrast="50000"/>
          </a:blip>
          <a:stretch>
            <a:fillRect/>
          </a:stretch>
        </p:blipFill>
        <p:spPr>
          <a:xfrm>
            <a:off x="2779355" y="3818343"/>
            <a:ext cx="4485383" cy="230732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82840" y="2458441"/>
            <a:ext cx="1130808" cy="30777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 smtClean="0">
                <a:latin typeface="Bookman Old Style" panose="02050604050505020204" pitchFamily="18" charset="0"/>
              </a:rPr>
              <a:t>aaabbbccc</a:t>
            </a:r>
            <a:endParaRPr lang="en-US" sz="1400" b="1" dirty="0">
              <a:latin typeface="Bookman Old Style" panose="0205060405050502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26200" y="4501587"/>
            <a:ext cx="1246293" cy="30777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5400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 smtClean="0">
                <a:latin typeface="Bookman Old Style" panose="02050604050505020204" pitchFamily="18" charset="0"/>
              </a:rPr>
              <a:t>aaabbbbccc</a:t>
            </a:r>
            <a:endParaRPr lang="en-US" sz="14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17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350" dirty="0" smtClean="0">
                <a:latin typeface="Bookman Old Style" panose="02050604050505020204" pitchFamily="18" charset="0"/>
              </a:rPr>
              <a:t>If </a:t>
            </a:r>
            <a:r>
              <a:rPr lang="en-US" sz="1350" dirty="0">
                <a:latin typeface="Bookman Old Style" panose="02050604050505020204" pitchFamily="18" charset="0"/>
              </a:rPr>
              <a:t>we augment our grammar with an attribute describing the length </a:t>
            </a:r>
            <a:r>
              <a:rPr lang="en-US" sz="1350" dirty="0" smtClean="0">
                <a:latin typeface="Bookman Old Style" panose="02050604050505020204" pitchFamily="18" charset="0"/>
              </a:rPr>
              <a:t>of a letter </a:t>
            </a:r>
            <a:r>
              <a:rPr lang="en-US" sz="1350" dirty="0">
                <a:latin typeface="Bookman Old Style" panose="02050604050505020204" pitchFamily="18" charset="0"/>
              </a:rPr>
              <a:t>sequence, we can use these values to </a:t>
            </a:r>
            <a:r>
              <a:rPr lang="en-US" sz="1350" dirty="0" smtClean="0">
                <a:latin typeface="Bookman Old Style" panose="02050604050505020204" pitchFamily="18" charset="0"/>
              </a:rPr>
              <a:t>ensure </a:t>
            </a:r>
            <a:r>
              <a:rPr lang="en-US" sz="1350" dirty="0">
                <a:latin typeface="Bookman Old Style" panose="02050604050505020204" pitchFamily="18" charset="0"/>
              </a:rPr>
              <a:t>that the sequences </a:t>
            </a:r>
            <a:r>
              <a:rPr lang="en-US" sz="1350" dirty="0" smtClean="0">
                <a:latin typeface="Bookman Old Style" panose="02050604050505020204" pitchFamily="18" charset="0"/>
              </a:rPr>
              <a:t>of </a:t>
            </a:r>
            <a:r>
              <a:rPr lang="en-US" sz="1350" b="1" dirty="0" smtClean="0">
                <a:latin typeface="Bookman Old Style" panose="02050604050505020204" pitchFamily="18" charset="0"/>
              </a:rPr>
              <a:t>a</a:t>
            </a:r>
            <a:r>
              <a:rPr lang="en-US" sz="1350" dirty="0" smtClean="0">
                <a:latin typeface="Bookman Old Style" panose="02050604050505020204" pitchFamily="18" charset="0"/>
              </a:rPr>
              <a:t>’s</a:t>
            </a:r>
            <a:r>
              <a:rPr lang="en-US" sz="1350" dirty="0">
                <a:latin typeface="Bookman Old Style" panose="02050604050505020204" pitchFamily="18" charset="0"/>
              </a:rPr>
              <a:t>, </a:t>
            </a:r>
            <a:r>
              <a:rPr lang="en-US" sz="1350" b="1" dirty="0">
                <a:latin typeface="Bookman Old Style" panose="02050604050505020204" pitchFamily="18" charset="0"/>
              </a:rPr>
              <a:t>b</a:t>
            </a:r>
            <a:r>
              <a:rPr lang="en-US" sz="1350" dirty="0">
                <a:latin typeface="Bookman Old Style" panose="02050604050505020204" pitchFamily="18" charset="0"/>
              </a:rPr>
              <a:t>’s, and </a:t>
            </a:r>
            <a:r>
              <a:rPr lang="en-US" sz="1350" b="1" dirty="0">
                <a:latin typeface="Bookman Old Style" panose="02050604050505020204" pitchFamily="18" charset="0"/>
              </a:rPr>
              <a:t>c</a:t>
            </a:r>
            <a:r>
              <a:rPr lang="en-US" sz="1350" dirty="0">
                <a:latin typeface="Bookman Old Style" panose="02050604050505020204" pitchFamily="18" charset="0"/>
              </a:rPr>
              <a:t>’s all have the same </a:t>
            </a:r>
            <a:r>
              <a:rPr lang="en-US" sz="1350" dirty="0" smtClean="0">
                <a:latin typeface="Bookman Old Style" panose="02050604050505020204" pitchFamily="18" charset="0"/>
              </a:rPr>
              <a:t>length. The </a:t>
            </a:r>
            <a:r>
              <a:rPr lang="en-US" sz="1350" dirty="0">
                <a:latin typeface="Bookman Old Style" panose="02050604050505020204" pitchFamily="18" charset="0"/>
              </a:rPr>
              <a:t>first solution involves a synthesized attribute </a:t>
            </a:r>
            <a:r>
              <a:rPr lang="en-US" sz="1350" i="1" dirty="0">
                <a:latin typeface="Bookman Old Style" panose="02050604050505020204" pitchFamily="18" charset="0"/>
              </a:rPr>
              <a:t>Size </a:t>
            </a:r>
            <a:r>
              <a:rPr lang="en-US" sz="1350" dirty="0">
                <a:latin typeface="Bookman Old Style" panose="02050604050505020204" pitchFamily="18" charset="0"/>
              </a:rPr>
              <a:t>that is associated </a:t>
            </a:r>
            <a:r>
              <a:rPr lang="en-US" sz="1350" dirty="0" smtClean="0">
                <a:latin typeface="Bookman Old Style" panose="02050604050505020204" pitchFamily="18" charset="0"/>
              </a:rPr>
              <a:t>with the </a:t>
            </a:r>
            <a:r>
              <a:rPr lang="en-US" sz="1350" dirty="0">
                <a:latin typeface="Bookman Old Style" panose="02050604050505020204" pitchFamily="18" charset="0"/>
              </a:rPr>
              <a:t>nonterminals &lt;</a:t>
            </a:r>
            <a:r>
              <a:rPr lang="en-US" sz="1350" dirty="0" err="1">
                <a:latin typeface="Bookman Old Style" panose="02050604050505020204" pitchFamily="18" charset="0"/>
              </a:rPr>
              <a:t>asequence</a:t>
            </a:r>
            <a:r>
              <a:rPr lang="en-US" sz="1350" dirty="0">
                <a:latin typeface="Bookman Old Style" panose="02050604050505020204" pitchFamily="18" charset="0"/>
              </a:rPr>
              <a:t>&gt;, &lt;</a:t>
            </a:r>
            <a:r>
              <a:rPr lang="en-US" sz="1350" dirty="0" err="1">
                <a:latin typeface="Bookman Old Style" panose="02050604050505020204" pitchFamily="18" charset="0"/>
              </a:rPr>
              <a:t>bsequence</a:t>
            </a:r>
            <a:r>
              <a:rPr lang="en-US" sz="1350" dirty="0">
                <a:latin typeface="Bookman Old Style" panose="02050604050505020204" pitchFamily="18" charset="0"/>
              </a:rPr>
              <a:t>&gt;, and &lt;</a:t>
            </a:r>
            <a:r>
              <a:rPr lang="en-US" sz="1350" dirty="0" err="1">
                <a:latin typeface="Bookman Old Style" panose="02050604050505020204" pitchFamily="18" charset="0"/>
              </a:rPr>
              <a:t>csequence</a:t>
            </a:r>
            <a:r>
              <a:rPr lang="en-US" sz="1350" dirty="0">
                <a:latin typeface="Bookman Old Style" panose="02050604050505020204" pitchFamily="18" charset="0"/>
              </a:rPr>
              <a:t>&gt;. </a:t>
            </a:r>
            <a:r>
              <a:rPr lang="en-US" sz="1350" dirty="0" smtClean="0">
                <a:latin typeface="Bookman Old Style" panose="02050604050505020204" pitchFamily="18" charset="0"/>
              </a:rPr>
              <a:t>We add the </a:t>
            </a:r>
            <a:r>
              <a:rPr lang="en-US" sz="1350" dirty="0">
                <a:latin typeface="Bookman Old Style" panose="02050604050505020204" pitchFamily="18" charset="0"/>
              </a:rPr>
              <a:t>condition that, at the root of the </a:t>
            </a:r>
            <a:r>
              <a:rPr lang="en-US" sz="1350" dirty="0" smtClean="0">
                <a:latin typeface="Bookman Old Style" panose="02050604050505020204" pitchFamily="18" charset="0"/>
              </a:rPr>
              <a:t>tree. </a:t>
            </a:r>
          </a:p>
          <a:p>
            <a:pPr marL="82296" indent="0" algn="just">
              <a:buNone/>
            </a:pPr>
            <a:r>
              <a:rPr lang="en-US" sz="1350" dirty="0" smtClean="0">
                <a:latin typeface="Bookman Old Style" panose="02050604050505020204" pitchFamily="18" charset="0"/>
              </a:rPr>
              <a:t>If </a:t>
            </a:r>
            <a:r>
              <a:rPr lang="en-US" sz="1350" dirty="0">
                <a:latin typeface="Bookman Old Style" panose="02050604050505020204" pitchFamily="18" charset="0"/>
              </a:rPr>
              <a:t>a character sequence consists of </a:t>
            </a:r>
            <a:r>
              <a:rPr lang="en-US" sz="1350" dirty="0" smtClean="0">
                <a:latin typeface="Bookman Old Style" panose="02050604050505020204" pitchFamily="18" charset="0"/>
              </a:rPr>
              <a:t>a single </a:t>
            </a:r>
            <a:r>
              <a:rPr lang="en-US" sz="1350" dirty="0">
                <a:latin typeface="Bookman Old Style" panose="02050604050505020204" pitchFamily="18" charset="0"/>
              </a:rPr>
              <a:t>character, </a:t>
            </a:r>
            <a:r>
              <a:rPr lang="en-US" sz="1350" i="1" dirty="0">
                <a:latin typeface="Bookman Old Style" panose="02050604050505020204" pitchFamily="18" charset="0"/>
              </a:rPr>
              <a:t>Size </a:t>
            </a:r>
            <a:r>
              <a:rPr lang="en-US" sz="1350" dirty="0">
                <a:latin typeface="Bookman Old Style" panose="02050604050505020204" pitchFamily="18" charset="0"/>
              </a:rPr>
              <a:t>is set to 1; if it consists of a character sequence </a:t>
            </a:r>
            <a:r>
              <a:rPr lang="en-US" sz="1350" dirty="0" smtClean="0">
                <a:latin typeface="Bookman Old Style" panose="02050604050505020204" pitchFamily="18" charset="0"/>
              </a:rPr>
              <a:t>followed by </a:t>
            </a:r>
            <a:r>
              <a:rPr lang="en-US" sz="1350" dirty="0">
                <a:latin typeface="Bookman Old Style" panose="02050604050505020204" pitchFamily="18" charset="0"/>
              </a:rPr>
              <a:t>a single character, </a:t>
            </a:r>
            <a:r>
              <a:rPr lang="en-US" sz="1350" i="1" dirty="0">
                <a:latin typeface="Bookman Old Style" panose="02050604050505020204" pitchFamily="18" charset="0"/>
              </a:rPr>
              <a:t>Size </a:t>
            </a:r>
            <a:r>
              <a:rPr lang="en-US" sz="1350" dirty="0">
                <a:latin typeface="Bookman Old Style" panose="02050604050505020204" pitchFamily="18" charset="0"/>
              </a:rPr>
              <a:t>for the parent </a:t>
            </a:r>
            <a:r>
              <a:rPr lang="en-US" sz="1350" dirty="0" smtClean="0">
                <a:latin typeface="Bookman Old Style" panose="02050604050505020204" pitchFamily="18" charset="0"/>
              </a:rPr>
              <a:t>character </a:t>
            </a:r>
            <a:r>
              <a:rPr lang="en-US" sz="1350" dirty="0">
                <a:latin typeface="Bookman Old Style" panose="02050604050505020204" pitchFamily="18" charset="0"/>
              </a:rPr>
              <a:t>sequence is </a:t>
            </a:r>
            <a:r>
              <a:rPr lang="en-US" sz="1350" dirty="0" smtClean="0">
                <a:latin typeface="Bookman Old Style" panose="02050604050505020204" pitchFamily="18" charset="0"/>
              </a:rPr>
              <a:t>the </a:t>
            </a:r>
            <a:r>
              <a:rPr lang="en-US" sz="1350" i="1" dirty="0" smtClean="0">
                <a:latin typeface="Bookman Old Style" panose="02050604050505020204" pitchFamily="18" charset="0"/>
              </a:rPr>
              <a:t>Size </a:t>
            </a:r>
            <a:r>
              <a:rPr lang="en-US" sz="1350" dirty="0">
                <a:latin typeface="Bookman Old Style" panose="02050604050505020204" pitchFamily="18" charset="0"/>
              </a:rPr>
              <a:t>of the child character sequence plus one. </a:t>
            </a:r>
            <a:endParaRPr lang="en-US" sz="1350" b="1" dirty="0" smtClean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6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lum bright="-30000" contrast="50000"/>
          </a:blip>
          <a:stretch>
            <a:fillRect/>
          </a:stretch>
        </p:blipFill>
        <p:spPr>
          <a:xfrm>
            <a:off x="6123961" y="0"/>
            <a:ext cx="3020039" cy="685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lum bright="-30000" contrast="50000"/>
          </a:blip>
          <a:stretch>
            <a:fillRect/>
          </a:stretch>
        </p:blipFill>
        <p:spPr>
          <a:xfrm>
            <a:off x="2700925" y="3117220"/>
            <a:ext cx="5437135" cy="16833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lum bright="-30000" contrast="50000"/>
          </a:blip>
          <a:stretch>
            <a:fillRect/>
          </a:stretch>
        </p:blipFill>
        <p:spPr>
          <a:xfrm>
            <a:off x="2670784" y="4780344"/>
            <a:ext cx="4769022" cy="1804887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925869" y="1706562"/>
            <a:ext cx="2212191" cy="3111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209800" y="2145012"/>
            <a:ext cx="838200" cy="261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7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This attribute grammar successfully parses the sequence </a:t>
            </a:r>
            <a:r>
              <a:rPr lang="en-US" sz="1400" b="1" dirty="0" err="1">
                <a:latin typeface="Bookman Old Style" panose="02050604050505020204" pitchFamily="18" charset="0"/>
              </a:rPr>
              <a:t>aaabbbccc</a:t>
            </a:r>
            <a:r>
              <a:rPr lang="en-US" sz="1400" b="1" dirty="0">
                <a:latin typeface="Bookman Old Style" panose="02050604050505020204" pitchFamily="18" charset="0"/>
              </a:rPr>
              <a:t> </a:t>
            </a:r>
            <a:r>
              <a:rPr lang="en-US" sz="1400" dirty="0" smtClean="0">
                <a:latin typeface="Bookman Old Style" panose="02050604050505020204" pitchFamily="18" charset="0"/>
              </a:rPr>
              <a:t>since the </a:t>
            </a:r>
            <a:r>
              <a:rPr lang="en-US" sz="1400" dirty="0">
                <a:latin typeface="Bookman Old Style" panose="02050604050505020204" pitchFamily="18" charset="0"/>
              </a:rPr>
              <a:t>sequence obeys the BNF and satisfies all conditions in the attribute </a:t>
            </a:r>
            <a:r>
              <a:rPr lang="en-US" sz="1400" dirty="0" smtClean="0">
                <a:latin typeface="Bookman Old Style" panose="02050604050505020204" pitchFamily="18" charset="0"/>
              </a:rPr>
              <a:t>grammar.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7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lum bright="-30000" contrast="50000"/>
          </a:blip>
          <a:stretch>
            <a:fillRect/>
          </a:stretch>
        </p:blipFill>
        <p:spPr>
          <a:xfrm>
            <a:off x="1801782" y="1990725"/>
            <a:ext cx="6602453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3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>
              <a:buNone/>
            </a:pPr>
            <a:r>
              <a:rPr lang="en-US" sz="1400" dirty="0">
                <a:latin typeface="Bookman Old Style" panose="02050604050505020204" pitchFamily="18" charset="0"/>
              </a:rPr>
              <a:t>On the other hand, this attribute grammar cannot parse the </a:t>
            </a:r>
            <a:r>
              <a:rPr lang="en-US" sz="1400" dirty="0" smtClean="0">
                <a:latin typeface="Bookman Old Style" panose="02050604050505020204" pitchFamily="18" charset="0"/>
              </a:rPr>
              <a:t>sequence </a:t>
            </a:r>
            <a:r>
              <a:rPr lang="en-US" sz="1400" b="1" dirty="0" err="1" smtClean="0">
                <a:latin typeface="Bookman Old Style" panose="02050604050505020204" pitchFamily="18" charset="0"/>
              </a:rPr>
              <a:t>aaabbbbcc</a:t>
            </a:r>
            <a:r>
              <a:rPr lang="en-US" sz="1400" b="1" dirty="0" smtClean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. Although this sequence satisfies the BNF part of the grammar, </a:t>
            </a:r>
            <a:r>
              <a:rPr lang="en-US" sz="1400" dirty="0" smtClean="0">
                <a:latin typeface="Bookman Old Style" panose="02050604050505020204" pitchFamily="18" charset="0"/>
              </a:rPr>
              <a:t>it does </a:t>
            </a:r>
            <a:r>
              <a:rPr lang="en-US" sz="1400" dirty="0">
                <a:latin typeface="Bookman Old Style" panose="02050604050505020204" pitchFamily="18" charset="0"/>
              </a:rPr>
              <a:t>not satisfy the condition required of the attribute </a:t>
            </a:r>
            <a:r>
              <a:rPr lang="en-US" sz="1400" dirty="0" smtClean="0">
                <a:latin typeface="Bookman Old Style" panose="02050604050505020204" pitchFamily="18" charset="0"/>
              </a:rPr>
              <a:t>values.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8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lum bright="-10000" contrast="20000"/>
          </a:blip>
          <a:stretch>
            <a:fillRect/>
          </a:stretch>
        </p:blipFill>
        <p:spPr>
          <a:xfrm>
            <a:off x="1700379" y="2111949"/>
            <a:ext cx="6376694" cy="434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Concepts and Examples (</a:t>
            </a:r>
            <a:r>
              <a:rPr lang="en-US" sz="30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Ctd</a:t>
            </a:r>
            <a:r>
              <a:rPr lang="en-US" sz="3000" dirty="0" smtClean="0">
                <a:latin typeface="Calibri" panose="020F0502020204030204" pitchFamily="34" charset="0"/>
                <a:cs typeface="Calibri" panose="020F0502020204030204" pitchFamily="34" charset="0"/>
              </a:rPr>
              <a:t>.)</a:t>
            </a:r>
            <a:endParaRPr 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295400"/>
            <a:ext cx="7498080" cy="5181600"/>
          </a:xfrm>
        </p:spPr>
        <p:txBody>
          <a:bodyPr>
            <a:normAutofit/>
          </a:bodyPr>
          <a:lstStyle/>
          <a:p>
            <a:pPr marL="82296" indent="0" algn="just">
              <a:buNone/>
            </a:pPr>
            <a:r>
              <a:rPr lang="en-US" sz="1400" dirty="0" smtClean="0">
                <a:latin typeface="Bookman Old Style" panose="02050604050505020204" pitchFamily="18" charset="0"/>
              </a:rPr>
              <a:t>Reconsider </a:t>
            </a:r>
            <a:r>
              <a:rPr lang="en-US" sz="1400" dirty="0">
                <a:latin typeface="Bookman Old Style" panose="02050604050505020204" pitchFamily="18" charset="0"/>
              </a:rPr>
              <a:t>the problem of recognizing sequences of the form </a:t>
            </a:r>
            <a:r>
              <a:rPr lang="en-US" sz="1400" b="1" dirty="0" err="1">
                <a:latin typeface="Bookman Old Style" panose="02050604050505020204" pitchFamily="18" charset="0"/>
              </a:rPr>
              <a:t>a</a:t>
            </a:r>
            <a:r>
              <a:rPr lang="en-US" sz="1400" baseline="30000" dirty="0" err="1">
                <a:latin typeface="Bookman Old Style" panose="02050604050505020204" pitchFamily="18" charset="0"/>
              </a:rPr>
              <a:t>n</a:t>
            </a:r>
            <a:r>
              <a:rPr lang="en-US" sz="1400" b="1" dirty="0" err="1">
                <a:latin typeface="Bookman Old Style" panose="02050604050505020204" pitchFamily="18" charset="0"/>
              </a:rPr>
              <a:t>b</a:t>
            </a:r>
            <a:r>
              <a:rPr lang="en-US" sz="1400" baseline="30000" dirty="0" err="1">
                <a:latin typeface="Bookman Old Style" panose="02050604050505020204" pitchFamily="18" charset="0"/>
              </a:rPr>
              <a:t>n</a:t>
            </a:r>
            <a:r>
              <a:rPr lang="en-US" sz="1400" b="1" dirty="0" err="1">
                <a:latin typeface="Bookman Old Style" panose="02050604050505020204" pitchFamily="18" charset="0"/>
              </a:rPr>
              <a:t>c</a:t>
            </a:r>
            <a:r>
              <a:rPr lang="en-US" sz="1400" baseline="30000" dirty="0" err="1">
                <a:latin typeface="Bookman Old Style" panose="02050604050505020204" pitchFamily="18" charset="0"/>
              </a:rPr>
              <a:t>n</a:t>
            </a:r>
            <a:r>
              <a:rPr lang="en-US" sz="1400" dirty="0">
                <a:latin typeface="Bookman Old Style" panose="02050604050505020204" pitchFamily="18" charset="0"/>
              </a:rPr>
              <a:t>. </a:t>
            </a:r>
            <a:r>
              <a:rPr lang="en-US" sz="1400" dirty="0" smtClean="0">
                <a:latin typeface="Bookman Old Style" panose="02050604050505020204" pitchFamily="18" charset="0"/>
              </a:rPr>
              <a:t>We </a:t>
            </a:r>
            <a:r>
              <a:rPr lang="en-US" sz="1400" dirty="0">
                <a:latin typeface="Bookman Old Style" panose="02050604050505020204" pitchFamily="18" charset="0"/>
              </a:rPr>
              <a:t>use the attribute </a:t>
            </a:r>
            <a:r>
              <a:rPr lang="en-US" sz="1400" i="1" dirty="0">
                <a:latin typeface="Bookman Old Style" panose="02050604050505020204" pitchFamily="18" charset="0"/>
              </a:rPr>
              <a:t>Size </a:t>
            </a:r>
            <a:r>
              <a:rPr lang="en-US" sz="1400" dirty="0">
                <a:latin typeface="Bookman Old Style" panose="02050604050505020204" pitchFamily="18" charset="0"/>
              </a:rPr>
              <a:t>as a synthesized attribute for the </a:t>
            </a:r>
            <a:r>
              <a:rPr lang="en-US" sz="1400" dirty="0" smtClean="0">
                <a:latin typeface="Bookman Old Style" panose="02050604050505020204" pitchFamily="18" charset="0"/>
              </a:rPr>
              <a:t>sequence of </a:t>
            </a:r>
            <a:r>
              <a:rPr lang="en-US" sz="1400" b="1" dirty="0">
                <a:latin typeface="Bookman Old Style" panose="02050604050505020204" pitchFamily="18" charset="0"/>
              </a:rPr>
              <a:t>a</a:t>
            </a:r>
            <a:r>
              <a:rPr lang="en-US" sz="1400" dirty="0">
                <a:latin typeface="Bookman Old Style" panose="02050604050505020204" pitchFamily="18" charset="0"/>
              </a:rPr>
              <a:t>’s and </a:t>
            </a:r>
            <a:r>
              <a:rPr lang="en-US" sz="1400" i="1" dirty="0" err="1">
                <a:latin typeface="Bookman Old Style" panose="02050604050505020204" pitchFamily="18" charset="0"/>
              </a:rPr>
              <a:t>InhSize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as inherited attributes for the sequences of </a:t>
            </a:r>
            <a:r>
              <a:rPr lang="en-US" sz="1400" b="1" dirty="0">
                <a:latin typeface="Bookman Old Style" panose="02050604050505020204" pitchFamily="18" charset="0"/>
              </a:rPr>
              <a:t>b</a:t>
            </a:r>
            <a:r>
              <a:rPr lang="en-US" sz="1400" dirty="0">
                <a:latin typeface="Bookman Old Style" panose="02050604050505020204" pitchFamily="18" charset="0"/>
              </a:rPr>
              <a:t>’s and </a:t>
            </a:r>
            <a:r>
              <a:rPr lang="en-US" sz="1400" b="1" dirty="0">
                <a:latin typeface="Bookman Old Style" panose="02050604050505020204" pitchFamily="18" charset="0"/>
              </a:rPr>
              <a:t>c</a:t>
            </a:r>
            <a:r>
              <a:rPr lang="en-US" sz="1400" dirty="0">
                <a:latin typeface="Bookman Old Style" panose="02050604050505020204" pitchFamily="18" charset="0"/>
              </a:rPr>
              <a:t>’s</a:t>
            </a:r>
            <a:r>
              <a:rPr lang="en-US" sz="1400" dirty="0" smtClean="0">
                <a:latin typeface="Bookman Old Style" panose="02050604050505020204" pitchFamily="18" charset="0"/>
              </a:rPr>
              <a:t>. As we have already seen, we can synthesize the size of the sequence of </a:t>
            </a:r>
            <a:r>
              <a:rPr lang="en-US" sz="1400" b="1" dirty="0" smtClean="0">
                <a:latin typeface="Bookman Old Style" panose="02050604050505020204" pitchFamily="18" charset="0"/>
              </a:rPr>
              <a:t>a</a:t>
            </a:r>
            <a:r>
              <a:rPr lang="en-US" sz="1400" dirty="0" smtClean="0">
                <a:latin typeface="Bookman Old Style" panose="02050604050505020204" pitchFamily="18" charset="0"/>
              </a:rPr>
              <a:t>’s to the root of the parse tree. </a:t>
            </a:r>
            <a:r>
              <a:rPr lang="en-US" sz="1400" dirty="0">
                <a:latin typeface="Bookman Old Style" panose="02050604050505020204" pitchFamily="18" charset="0"/>
              </a:rPr>
              <a:t>In this solution we set the </a:t>
            </a:r>
            <a:r>
              <a:rPr lang="en-US" sz="1400" i="1" dirty="0" err="1">
                <a:latin typeface="Bookman Old Style" panose="02050604050505020204" pitchFamily="18" charset="0"/>
              </a:rPr>
              <a:t>InhSize</a:t>
            </a:r>
            <a:r>
              <a:rPr lang="en-US" sz="1400" i="1" dirty="0">
                <a:latin typeface="Bookman Old Style" panose="02050604050505020204" pitchFamily="18" charset="0"/>
              </a:rPr>
              <a:t> </a:t>
            </a:r>
            <a:r>
              <a:rPr lang="en-US" sz="1400" dirty="0">
                <a:latin typeface="Bookman Old Style" panose="02050604050505020204" pitchFamily="18" charset="0"/>
              </a:rPr>
              <a:t>attribute for the </a:t>
            </a:r>
            <a:r>
              <a:rPr lang="en-US" sz="1400" b="1" dirty="0" smtClean="0">
                <a:latin typeface="Bookman Old Style" panose="02050604050505020204" pitchFamily="18" charset="0"/>
              </a:rPr>
              <a:t>b </a:t>
            </a:r>
            <a:r>
              <a:rPr lang="en-US" sz="1400" dirty="0" smtClean="0">
                <a:latin typeface="Bookman Old Style" panose="02050604050505020204" pitchFamily="18" charset="0"/>
              </a:rPr>
              <a:t>sequence </a:t>
            </a:r>
            <a:r>
              <a:rPr lang="en-US" sz="1400" dirty="0">
                <a:latin typeface="Bookman Old Style" panose="02050604050505020204" pitchFamily="18" charset="0"/>
              </a:rPr>
              <a:t>and the </a:t>
            </a:r>
            <a:r>
              <a:rPr lang="en-US" sz="1400" b="1" dirty="0">
                <a:latin typeface="Bookman Old Style" panose="02050604050505020204" pitchFamily="18" charset="0"/>
              </a:rPr>
              <a:t>c </a:t>
            </a:r>
            <a:r>
              <a:rPr lang="en-US" sz="1400" dirty="0">
                <a:latin typeface="Bookman Old Style" panose="02050604050505020204" pitchFamily="18" charset="0"/>
              </a:rPr>
              <a:t>sequence to this value and inherit it down the </a:t>
            </a:r>
            <a:r>
              <a:rPr lang="en-US" sz="1400" dirty="0" smtClean="0">
                <a:latin typeface="Bookman Old Style" panose="02050604050505020204" pitchFamily="18" charset="0"/>
              </a:rPr>
              <a:t>tree, decrementing </a:t>
            </a:r>
            <a:r>
              <a:rPr lang="en-US" sz="1400" dirty="0">
                <a:latin typeface="Bookman Old Style" panose="02050604050505020204" pitchFamily="18" charset="0"/>
              </a:rPr>
              <a:t>the value by one every time we see another character in </a:t>
            </a:r>
            <a:r>
              <a:rPr lang="en-US" sz="1400" dirty="0" smtClean="0">
                <a:latin typeface="Bookman Old Style" panose="02050604050505020204" pitchFamily="18" charset="0"/>
              </a:rPr>
              <a:t>the sequence.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9A065-8151-4F45-B403-06189971DF72}" type="slidenum">
              <a:rPr lang="en-US" smtClean="0">
                <a:solidFill>
                  <a:srgbClr val="E7DEC9">
                    <a:shade val="50000"/>
                    <a:satMod val="200000"/>
                  </a:srgbClr>
                </a:solidFill>
              </a:rPr>
              <a:pPr/>
              <a:t>9</a:t>
            </a:fld>
            <a:endParaRPr lang="en-US">
              <a:solidFill>
                <a:srgbClr val="E7DEC9">
                  <a:shade val="50000"/>
                  <a:satMod val="200000"/>
                </a:srgbClr>
              </a:solidFill>
            </a:endParaRPr>
          </a:p>
        </p:txBody>
      </p:sp>
      <p:pic>
        <p:nvPicPr>
          <p:cNvPr id="9" name="Picture 8">
            <a:hlinkClick r:id="" action="ppaction://hlinkshowjump?jump=previousslid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506" y="6585231"/>
            <a:ext cx="280440" cy="188992"/>
          </a:xfrm>
          <a:prstGeom prst="rect">
            <a:avLst/>
          </a:prstGeom>
        </p:spPr>
      </p:pic>
      <p:pic>
        <p:nvPicPr>
          <p:cNvPr id="10" name="Picture 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009" y="6585231"/>
            <a:ext cx="286537" cy="188992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lum bright="-30000" contrast="50000"/>
          </a:blip>
          <a:stretch>
            <a:fillRect/>
          </a:stretch>
        </p:blipFill>
        <p:spPr>
          <a:xfrm>
            <a:off x="2490212" y="2928440"/>
            <a:ext cx="4788674" cy="7446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lum bright="-30000" contrast="50000"/>
          </a:blip>
          <a:stretch>
            <a:fillRect/>
          </a:stretch>
        </p:blipFill>
        <p:spPr>
          <a:xfrm>
            <a:off x="2481858" y="3714388"/>
            <a:ext cx="5322074" cy="28167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402086" y="2928440"/>
            <a:ext cx="5401846" cy="3602676"/>
          </a:xfrm>
          <a:prstGeom prst="rect">
            <a:avLst/>
          </a:prstGeom>
          <a:solidFill>
            <a:schemeClr val="accent5">
              <a:lumMod val="60000"/>
              <a:lumOff val="40000"/>
              <a:alpha val="26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0" y="1752600"/>
            <a:ext cx="17526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2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12429</TotalTime>
  <Words>1377</Words>
  <Application>Microsoft Office PowerPoint</Application>
  <PresentationFormat>On-screen Show (4:3)</PresentationFormat>
  <Paragraphs>165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Bookman Old Style</vt:lpstr>
      <vt:lpstr>Calibri</vt:lpstr>
      <vt:lpstr>Cambria Math</vt:lpstr>
      <vt:lpstr>Gill Sans MT</vt:lpstr>
      <vt:lpstr>Verdana</vt:lpstr>
      <vt:lpstr>Wingdings 2</vt:lpstr>
      <vt:lpstr>Solstice</vt:lpstr>
      <vt:lpstr>Mehran S. Fallah    April 2020 </vt:lpstr>
      <vt:lpstr>Introduction</vt:lpstr>
      <vt:lpstr>Introduction (Ctd.)</vt:lpstr>
      <vt:lpstr>Concepts and Examples</vt:lpstr>
      <vt:lpstr>Concepts and Examples (Ctd.)</vt:lpstr>
      <vt:lpstr>Concepts and Examples (Ctd.)</vt:lpstr>
      <vt:lpstr>Concepts and Examples (Ctd.)</vt:lpstr>
      <vt:lpstr>Concepts and Examples (Ctd.)</vt:lpstr>
      <vt:lpstr>Concepts and Examples (Ctd.)</vt:lpstr>
      <vt:lpstr>Concepts and Examples (Ctd.)</vt:lpstr>
      <vt:lpstr>Attribute Grammars: Formal Definitions</vt:lpstr>
      <vt:lpstr>Semantics via Attribute Grammars: An Example</vt:lpstr>
      <vt:lpstr>Semantics via …: An Example (Ctd.)</vt:lpstr>
      <vt:lpstr>Semantics via …: An Example (Ctd.)</vt:lpstr>
      <vt:lpstr>Semantics via …: An Example (Ctd.)</vt:lpstr>
      <vt:lpstr>Scan, Parse, Semantic Analysis</vt:lpstr>
      <vt:lpstr>PowerPoint Presentation</vt:lpstr>
    </vt:vector>
  </TitlesOfParts>
  <Company>ISE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</dc:creator>
  <cp:lastModifiedBy>msfallah@outlook.com</cp:lastModifiedBy>
  <cp:revision>884</cp:revision>
  <dcterms:created xsi:type="dcterms:W3CDTF">2009-10-14T10:18:00Z</dcterms:created>
  <dcterms:modified xsi:type="dcterms:W3CDTF">2020-04-24T13:11:59Z</dcterms:modified>
</cp:coreProperties>
</file>